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 id="2147483876" r:id="rId2"/>
  </p:sldMasterIdLst>
  <p:notesMasterIdLst>
    <p:notesMasterId r:id="rId16"/>
  </p:notesMasterIdLst>
  <p:handoutMasterIdLst>
    <p:handoutMasterId r:id="rId17"/>
  </p:handoutMasterIdLst>
  <p:sldIdLst>
    <p:sldId id="297" r:id="rId3"/>
    <p:sldId id="296" r:id="rId4"/>
    <p:sldId id="259" r:id="rId5"/>
    <p:sldId id="290" r:id="rId6"/>
    <p:sldId id="260" r:id="rId7"/>
    <p:sldId id="291" r:id="rId8"/>
    <p:sldId id="295" r:id="rId9"/>
    <p:sldId id="287" r:id="rId10"/>
    <p:sldId id="284" r:id="rId11"/>
    <p:sldId id="298" r:id="rId12"/>
    <p:sldId id="281" r:id="rId13"/>
    <p:sldId id="282" r:id="rId14"/>
    <p:sldId id="289" r:id="rId15"/>
  </p:sldIdLst>
  <p:sldSz cx="12192000" cy="6858000"/>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thusi Segobai" initials="BS" lastIdx="2" clrIdx="0">
    <p:extLst>
      <p:ext uri="{19B8F6BF-5375-455C-9EA6-DF929625EA0E}">
        <p15:presenceInfo xmlns:p15="http://schemas.microsoft.com/office/powerpoint/2012/main" userId="S-1-5-21-698879243-3755871233-3771697252-40025" providerId="AD"/>
      </p:ext>
    </p:extLst>
  </p:cmAuthor>
  <p:cmAuthor id="2" name="Dimpho Galegane" initials="DG" lastIdx="1" clrIdx="1">
    <p:extLst>
      <p:ext uri="{19B8F6BF-5375-455C-9EA6-DF929625EA0E}">
        <p15:presenceInfo xmlns:p15="http://schemas.microsoft.com/office/powerpoint/2012/main" userId="S-1-5-21-698879243-3755871233-3771697252-19236" providerId="AD"/>
      </p:ext>
    </p:extLst>
  </p:cmAuthor>
  <p:cmAuthor id="3" name="David Boko" initials="DB" lastIdx="8" clrIdx="2">
    <p:extLst>
      <p:ext uri="{19B8F6BF-5375-455C-9EA6-DF929625EA0E}">
        <p15:presenceInfo xmlns:p15="http://schemas.microsoft.com/office/powerpoint/2012/main" userId="David Bok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889024828071792E-2"/>
          <c:y val="2.2066963390855916E-2"/>
          <c:w val="0.94301847727201449"/>
          <c:h val="0.86129150190425863"/>
        </c:manualLayout>
      </c:layout>
      <c:barChart>
        <c:barDir val="col"/>
        <c:grouping val="clustered"/>
        <c:varyColors val="0"/>
        <c:ser>
          <c:idx val="0"/>
          <c:order val="0"/>
          <c:tx>
            <c:strRef>
              <c:f>Cons_Industry!$A$3</c:f>
              <c:strCache>
                <c:ptCount val="1"/>
                <c:pt idx="0">
                  <c:v>2013/14</c:v>
                </c:pt>
              </c:strCache>
            </c:strRef>
          </c:tx>
          <c:invertIfNegative val="0"/>
          <c:cat>
            <c:strRef>
              <c:f>Cons_Industry!$B$2:$G$2</c:f>
              <c:strCache>
                <c:ptCount val="6"/>
                <c:pt idx="0">
                  <c:v>Agriculture</c:v>
                </c:pt>
                <c:pt idx="1">
                  <c:v>Mining</c:v>
                </c:pt>
                <c:pt idx="2">
                  <c:v>Electricity</c:v>
                </c:pt>
                <c:pt idx="3">
                  <c:v>Government</c:v>
                </c:pt>
                <c:pt idx="4">
                  <c:v>Other Industries</c:v>
                </c:pt>
                <c:pt idx="5">
                  <c:v>Households</c:v>
                </c:pt>
              </c:strCache>
            </c:strRef>
          </c:cat>
          <c:val>
            <c:numRef>
              <c:f>Cons_Industry!$B$3:$G$3</c:f>
              <c:numCache>
                <c:formatCode>0.0</c:formatCode>
                <c:ptCount val="6"/>
                <c:pt idx="0">
                  <c:v>66.247260080430252</c:v>
                </c:pt>
                <c:pt idx="1">
                  <c:v>38.032182859376974</c:v>
                </c:pt>
                <c:pt idx="2">
                  <c:v>7.0651565865720287E-2</c:v>
                </c:pt>
                <c:pt idx="3">
                  <c:v>11.277252063754331</c:v>
                </c:pt>
                <c:pt idx="4">
                  <c:v>13.412745933674097</c:v>
                </c:pt>
                <c:pt idx="5">
                  <c:v>40.750485294999997</c:v>
                </c:pt>
              </c:numCache>
            </c:numRef>
          </c:val>
          <c:extLst>
            <c:ext xmlns:c16="http://schemas.microsoft.com/office/drawing/2014/chart" uri="{C3380CC4-5D6E-409C-BE32-E72D297353CC}">
              <c16:uniqueId val="{00000000-FDB1-43C5-8D9C-7F6884F1C053}"/>
            </c:ext>
          </c:extLst>
        </c:ser>
        <c:ser>
          <c:idx val="1"/>
          <c:order val="1"/>
          <c:tx>
            <c:strRef>
              <c:f>Cons_Industry!$A$4</c:f>
              <c:strCache>
                <c:ptCount val="1"/>
                <c:pt idx="0">
                  <c:v>2014/15</c:v>
                </c:pt>
              </c:strCache>
            </c:strRef>
          </c:tx>
          <c:invertIfNegative val="0"/>
          <c:cat>
            <c:strRef>
              <c:f>Cons_Industry!$B$2:$G$2</c:f>
              <c:strCache>
                <c:ptCount val="6"/>
                <c:pt idx="0">
                  <c:v>Agriculture</c:v>
                </c:pt>
                <c:pt idx="1">
                  <c:v>Mining</c:v>
                </c:pt>
                <c:pt idx="2">
                  <c:v>Electricity</c:v>
                </c:pt>
                <c:pt idx="3">
                  <c:v>Government</c:v>
                </c:pt>
                <c:pt idx="4">
                  <c:v>Other Industries</c:v>
                </c:pt>
                <c:pt idx="5">
                  <c:v>Households</c:v>
                </c:pt>
              </c:strCache>
            </c:strRef>
          </c:cat>
          <c:val>
            <c:numRef>
              <c:f>Cons_Industry!$B$4:$G$4</c:f>
              <c:numCache>
                <c:formatCode>0.0</c:formatCode>
                <c:ptCount val="6"/>
                <c:pt idx="0">
                  <c:v>70.161311292308667</c:v>
                </c:pt>
                <c:pt idx="1">
                  <c:v>39.03170419692924</c:v>
                </c:pt>
                <c:pt idx="2">
                  <c:v>0.77484585357343394</c:v>
                </c:pt>
                <c:pt idx="3">
                  <c:v>10.303226255251836</c:v>
                </c:pt>
                <c:pt idx="4">
                  <c:v>14.138586435899171</c:v>
                </c:pt>
                <c:pt idx="5">
                  <c:v>41.177040218164997</c:v>
                </c:pt>
              </c:numCache>
            </c:numRef>
          </c:val>
          <c:extLst>
            <c:ext xmlns:c16="http://schemas.microsoft.com/office/drawing/2014/chart" uri="{C3380CC4-5D6E-409C-BE32-E72D297353CC}">
              <c16:uniqueId val="{00000001-FDB1-43C5-8D9C-7F6884F1C053}"/>
            </c:ext>
          </c:extLst>
        </c:ser>
        <c:ser>
          <c:idx val="2"/>
          <c:order val="2"/>
          <c:tx>
            <c:strRef>
              <c:f>Cons_Industry!$A$5</c:f>
              <c:strCache>
                <c:ptCount val="1"/>
                <c:pt idx="0">
                  <c:v>2015/16</c:v>
                </c:pt>
              </c:strCache>
            </c:strRef>
          </c:tx>
          <c:invertIfNegative val="0"/>
          <c:cat>
            <c:strRef>
              <c:f>Cons_Industry!$B$2:$G$2</c:f>
              <c:strCache>
                <c:ptCount val="6"/>
                <c:pt idx="0">
                  <c:v>Agriculture</c:v>
                </c:pt>
                <c:pt idx="1">
                  <c:v>Mining</c:v>
                </c:pt>
                <c:pt idx="2">
                  <c:v>Electricity</c:v>
                </c:pt>
                <c:pt idx="3">
                  <c:v>Government</c:v>
                </c:pt>
                <c:pt idx="4">
                  <c:v>Other Industries</c:v>
                </c:pt>
                <c:pt idx="5">
                  <c:v>Households</c:v>
                </c:pt>
              </c:strCache>
            </c:strRef>
          </c:cat>
          <c:val>
            <c:numRef>
              <c:f>Cons_Industry!$B$5:$G$5</c:f>
              <c:numCache>
                <c:formatCode>0.0</c:formatCode>
                <c:ptCount val="6"/>
                <c:pt idx="0">
                  <c:v>83.005716967158136</c:v>
                </c:pt>
                <c:pt idx="1">
                  <c:v>28.107847153686333</c:v>
                </c:pt>
                <c:pt idx="2">
                  <c:v>0</c:v>
                </c:pt>
                <c:pt idx="3">
                  <c:v>10.458041257495861</c:v>
                </c:pt>
                <c:pt idx="4">
                  <c:v>12.189323998846556</c:v>
                </c:pt>
                <c:pt idx="5">
                  <c:v>39.131205999999999</c:v>
                </c:pt>
              </c:numCache>
            </c:numRef>
          </c:val>
          <c:extLst>
            <c:ext xmlns:c16="http://schemas.microsoft.com/office/drawing/2014/chart" uri="{C3380CC4-5D6E-409C-BE32-E72D297353CC}">
              <c16:uniqueId val="{00000002-FDB1-43C5-8D9C-7F6884F1C053}"/>
            </c:ext>
          </c:extLst>
        </c:ser>
        <c:dLbls>
          <c:showLegendKey val="0"/>
          <c:showVal val="0"/>
          <c:showCatName val="0"/>
          <c:showSerName val="0"/>
          <c:showPercent val="0"/>
          <c:showBubbleSize val="0"/>
        </c:dLbls>
        <c:gapWidth val="150"/>
        <c:axId val="155657680"/>
        <c:axId val="153193328"/>
      </c:barChart>
      <c:catAx>
        <c:axId val="155657680"/>
        <c:scaling>
          <c:orientation val="minMax"/>
        </c:scaling>
        <c:delete val="0"/>
        <c:axPos val="b"/>
        <c:numFmt formatCode="General" sourceLinked="0"/>
        <c:majorTickMark val="none"/>
        <c:minorTickMark val="none"/>
        <c:tickLblPos val="nextTo"/>
        <c:crossAx val="153193328"/>
        <c:crosses val="autoZero"/>
        <c:auto val="1"/>
        <c:lblAlgn val="ctr"/>
        <c:lblOffset val="100"/>
        <c:noMultiLvlLbl val="0"/>
      </c:catAx>
      <c:valAx>
        <c:axId val="153193328"/>
        <c:scaling>
          <c:orientation val="minMax"/>
        </c:scaling>
        <c:delete val="0"/>
        <c:axPos val="l"/>
        <c:majorGridlines/>
        <c:numFmt formatCode="0" sourceLinked="0"/>
        <c:majorTickMark val="none"/>
        <c:minorTickMark val="none"/>
        <c:tickLblPos val="nextTo"/>
        <c:crossAx val="155657680"/>
        <c:crosses val="autoZero"/>
        <c:crossBetween val="between"/>
      </c:valAx>
      <c:spPr>
        <a:ln>
          <a:solidFill>
            <a:schemeClr val="accent1"/>
          </a:solidFill>
        </a:ln>
      </c:spPr>
    </c:plotArea>
    <c:legend>
      <c:legendPos val="r"/>
      <c:layout>
        <c:manualLayout>
          <c:xMode val="edge"/>
          <c:yMode val="edge"/>
          <c:x val="0.38864189785041808"/>
          <c:y val="0.25428861846814604"/>
          <c:w val="0.12496180765865805"/>
          <c:h val="0.33831095204008588"/>
        </c:manualLayout>
      </c:layout>
      <c:overlay val="0"/>
      <c:spPr>
        <a:solidFill>
          <a:schemeClr val="bg1"/>
        </a:solidFill>
        <a:ln>
          <a:solidFill>
            <a:schemeClr val="accent1"/>
          </a:solidFill>
        </a:ln>
      </c:sp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r">
              <a:defRPr sz="1200"/>
            </a:lvl1pPr>
          </a:lstStyle>
          <a:p>
            <a:fld id="{558DD3F0-D184-4A34-8F0B-669B8043A750}" type="datetimeFigureOut">
              <a:rPr lang="en-ZA" smtClean="0"/>
              <a:t>2018/09/26</a:t>
            </a:fld>
            <a:endParaRPr lang="en-ZA"/>
          </a:p>
        </p:txBody>
      </p:sp>
      <p:sp>
        <p:nvSpPr>
          <p:cNvPr id="4" name="Footer Placeholder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r">
              <a:defRPr sz="1200"/>
            </a:lvl1pPr>
          </a:lstStyle>
          <a:p>
            <a:fld id="{9F337920-FF81-4D93-914F-14711CA3EBB3}" type="slidenum">
              <a:rPr lang="en-ZA" smtClean="0"/>
              <a:t>‹#›</a:t>
            </a:fld>
            <a:endParaRPr lang="en-ZA"/>
          </a:p>
        </p:txBody>
      </p:sp>
    </p:spTree>
    <p:extLst>
      <p:ext uri="{BB962C8B-B14F-4D97-AF65-F5344CB8AC3E}">
        <p14:creationId xmlns:p14="http://schemas.microsoft.com/office/powerpoint/2010/main" val="3544682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3697" y="1"/>
            <a:ext cx="4302231" cy="341064"/>
          </a:xfrm>
          <a:prstGeom prst="rect">
            <a:avLst/>
          </a:prstGeom>
        </p:spPr>
        <p:txBody>
          <a:bodyPr vert="horz" lIns="91440" tIns="45720" rIns="91440" bIns="45720" rtlCol="0"/>
          <a:lstStyle>
            <a:lvl1pPr algn="r">
              <a:defRPr sz="1200"/>
            </a:lvl1pPr>
          </a:lstStyle>
          <a:p>
            <a:fld id="{436E943C-8B9C-47F7-BC2C-0E7BBFE4BB3A}" type="datetimeFigureOut">
              <a:rPr lang="en-US" smtClean="0"/>
              <a:t>9/26/2018</a:t>
            </a:fld>
            <a:endParaRPr lang="en-US"/>
          </a:p>
        </p:txBody>
      </p:sp>
      <p:sp>
        <p:nvSpPr>
          <p:cNvPr id="4" name="Slide Image Placeholder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a:defRPr sz="1200"/>
            </a:lvl1pPr>
          </a:lstStyle>
          <a:p>
            <a:fld id="{CA02E709-27F7-4E2F-BFE8-3EEC3621AD87}" type="slidenum">
              <a:rPr lang="en-US" smtClean="0"/>
              <a:t>‹#›</a:t>
            </a:fld>
            <a:endParaRPr lang="en-US"/>
          </a:p>
        </p:txBody>
      </p:sp>
    </p:spTree>
    <p:extLst>
      <p:ext uri="{BB962C8B-B14F-4D97-AF65-F5344CB8AC3E}">
        <p14:creationId xmlns:p14="http://schemas.microsoft.com/office/powerpoint/2010/main" val="2251818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E300458-D6EB-4E64-8E30-E38FA11A31C4}" type="slidenum">
              <a:rPr lang="en-US" smtClean="0"/>
              <a:pPr>
                <a:defRPr/>
              </a:pPr>
              <a:t>7</a:t>
            </a:fld>
            <a:endParaRPr lang="en-US"/>
          </a:p>
        </p:txBody>
      </p:sp>
    </p:spTree>
    <p:extLst>
      <p:ext uri="{BB962C8B-B14F-4D97-AF65-F5344CB8AC3E}">
        <p14:creationId xmlns:p14="http://schemas.microsoft.com/office/powerpoint/2010/main" val="1775241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defRPr/>
            </a:pPr>
            <a:endParaRPr lang="en-GB"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defRPr/>
            </a:pPr>
            <a:endParaRPr lang="en-GB" dirty="0">
              <a:solidFill>
                <a:srgbClr val="2DA2BF">
                  <a:tint val="20000"/>
                </a:srgbClr>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defRPr/>
            </a:pPr>
            <a:fld id="{7509F2AB-2A18-4C9D-92EA-10CDFCFACC27}" type="slidenum">
              <a:rPr lang="en-GB" smtClean="0"/>
              <a:pPr>
                <a:defRPr/>
              </a:pPr>
              <a:t>‹#›</a:t>
            </a:fld>
            <a:endParaRPr lang="en-GB" dirty="0"/>
          </a:p>
        </p:txBody>
      </p:sp>
    </p:spTree>
    <p:extLst>
      <p:ext uri="{BB962C8B-B14F-4D97-AF65-F5344CB8AC3E}">
        <p14:creationId xmlns:p14="http://schemas.microsoft.com/office/powerpoint/2010/main" val="216333348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defRPr/>
            </a:pPr>
            <a:fld id="{42608D70-95C7-4B58-8C6C-3DCD982BBDAD}" type="slidenum">
              <a:rPr lang="en-GB" smtClean="0">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919693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defRPr/>
            </a:pPr>
            <a:fld id="{62F265D3-429A-4E5C-9CA4-17EEB1B6FBDE}" type="slidenum">
              <a:rPr lang="en-GB" smtClean="0">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433296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1925626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3727711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2241302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1493282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3023220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21323586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38968722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402348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defRPr/>
            </a:pPr>
            <a:fld id="{4D28C694-93C1-4EE6-91B7-DA85431ADCC2}" type="slidenum">
              <a:rPr lang="en-GB" smtClean="0">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20424045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7388338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1459982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defTabSz="457200"/>
            <a:fld id="{553979A5-0058-D642-8140-D15B5587E923}" type="datetimeFigureOut">
              <a:rPr lang="en-US" smtClean="0">
                <a:solidFill>
                  <a:prstClr val="black"/>
                </a:solidFill>
              </a:rPr>
              <a:pPr defTabSz="457200"/>
              <a:t>9/26/2018</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defTabSz="457200"/>
            <a:fld id="{F8FC81EE-1F0C-364B-B1F1-D7A8A1ED46DB}"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22822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white"/>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white"/>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defRPr/>
            </a:pPr>
            <a:fld id="{A59563DD-7487-4C1F-83AD-78A95EB22F83}" type="slidenum">
              <a:rPr lang="en-GB" smtClean="0">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2140116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white"/>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white"/>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defRPr/>
            </a:pPr>
            <a:fld id="{436BC797-1188-41AC-B37D-63790CE809E8}" type="slidenum">
              <a:rPr lang="en-GB" smtClean="0">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1489508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black"/>
              </a:solidFill>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a:defRPr/>
            </a:pPr>
            <a:fld id="{E831C04B-D799-4EA0-ABDC-2969938C63C3}" type="slidenum">
              <a:rPr lang="en-GB" smtClean="0">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42160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white"/>
              </a:solidFill>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white"/>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a:defRPr/>
            </a:pPr>
            <a:fld id="{9190810B-13A6-49D3-BA73-80209F995864}" type="slidenum">
              <a:rPr lang="en-GB" smtClean="0">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2322144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black"/>
              </a:solidFill>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black"/>
              </a:solidFill>
            </a:endParaRPr>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pPr>
              <a:defRPr/>
            </a:pPr>
            <a:fld id="{B44D5229-BDD4-443A-B0B4-C772A36B6BFD}" type="slidenum">
              <a:rPr lang="en-GB" smtClean="0">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92474780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defRPr/>
            </a:pPr>
            <a:fld id="{F0536180-90DC-44A0-842D-2C6057C63481}" type="slidenum">
              <a:rPr lang="en-GB" smtClean="0">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8143532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defRPr/>
            </a:pPr>
            <a:endParaRPr lang="en-GB" dirty="0">
              <a:solidFill>
                <a:prstClr val="white"/>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defRPr/>
            </a:pPr>
            <a:endParaRPr lang="en-GB" dirty="0">
              <a:solidFill>
                <a:prstClr val="white"/>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defRPr/>
            </a:pPr>
            <a:fld id="{2B997F3F-2644-4330-BFA9-4F2080E4DF0D}" type="slidenum">
              <a:rPr lang="en-GB" smtClean="0">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101728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jp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1"/>
            <a:ext cx="12192000" cy="847959"/>
          </a:xfrm>
          <a:prstGeom prst="rect">
            <a:avLst/>
          </a:prstGeom>
        </p:spPr>
      </p:pic>
      <p:pic>
        <p:nvPicPr>
          <p:cNvPr id="10" name="Picture 9" descr="EAP Programme-02.jp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242840"/>
            <a:ext cx="12192000" cy="615161"/>
          </a:xfrm>
          <a:prstGeom prst="rect">
            <a:avLst/>
          </a:prstGeom>
        </p:spPr>
      </p:pic>
    </p:spTree>
    <p:extLst>
      <p:ext uri="{BB962C8B-B14F-4D97-AF65-F5344CB8AC3E}">
        <p14:creationId xmlns:p14="http://schemas.microsoft.com/office/powerpoint/2010/main" val="22411649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
            <a:ext cx="12192000" cy="847959"/>
          </a:xfrm>
          <a:prstGeom prst="rect">
            <a:avLst/>
          </a:prstGeom>
        </p:spPr>
      </p:pic>
      <p:pic>
        <p:nvPicPr>
          <p:cNvPr id="10" name="Picture 9" descr="EAP Programme-02.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6242840"/>
            <a:ext cx="12192000" cy="615161"/>
          </a:xfrm>
          <a:prstGeom prst="rect">
            <a:avLst/>
          </a:prstGeom>
        </p:spPr>
      </p:pic>
    </p:spTree>
    <p:extLst>
      <p:ext uri="{BB962C8B-B14F-4D97-AF65-F5344CB8AC3E}">
        <p14:creationId xmlns:p14="http://schemas.microsoft.com/office/powerpoint/2010/main" val="159403633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avespartnership.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rd Header 300-0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0" y="549"/>
            <a:ext cx="12181609" cy="2555615"/>
          </a:xfrm>
          <a:prstGeom prst="rect">
            <a:avLst/>
          </a:prstGeom>
        </p:spPr>
      </p:pic>
      <p:sp>
        <p:nvSpPr>
          <p:cNvPr id="6" name="Rectangle 5"/>
          <p:cNvSpPr/>
          <p:nvPr/>
        </p:nvSpPr>
        <p:spPr>
          <a:xfrm>
            <a:off x="1524000" y="2845643"/>
            <a:ext cx="9144000" cy="3157166"/>
          </a:xfrm>
          <a:prstGeom prst="rect">
            <a:avLst/>
          </a:prstGeom>
          <a:solidFill>
            <a:srgbClr val="E9E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1" algn="ctr" defTabSz="457200"/>
            <a:endParaRPr lang="en-US" sz="3600" dirty="0">
              <a:solidFill>
                <a:prstClr val="black"/>
              </a:solidFill>
              <a:latin typeface="Arial"/>
              <a:cs typeface="Arial"/>
            </a:endParaRPr>
          </a:p>
        </p:txBody>
      </p:sp>
      <p:sp>
        <p:nvSpPr>
          <p:cNvPr id="10" name="TextBox 9"/>
          <p:cNvSpPr txBox="1"/>
          <p:nvPr/>
        </p:nvSpPr>
        <p:spPr>
          <a:xfrm>
            <a:off x="1524000" y="2970334"/>
            <a:ext cx="9144000" cy="1077218"/>
          </a:xfrm>
          <a:prstGeom prst="rect">
            <a:avLst/>
          </a:prstGeom>
          <a:noFill/>
        </p:spPr>
        <p:txBody>
          <a:bodyPr wrap="square" rtlCol="0">
            <a:spAutoFit/>
          </a:bodyPr>
          <a:lstStyle/>
          <a:p>
            <a:pPr marL="0" lvl="1" algn="ctr" defTabSz="457200"/>
            <a:r>
              <a:rPr lang="en-US" sz="3200" b="1" spc="50" dirty="0">
                <a:ln w="0"/>
                <a:solidFill>
                  <a:srgbClr val="00B0F0"/>
                </a:solidFill>
                <a:effectLst>
                  <a:innerShdw blurRad="63500" dist="50800" dir="13500000">
                    <a:srgbClr val="000000">
                      <a:alpha val="50000"/>
                    </a:srgbClr>
                  </a:innerShdw>
                </a:effectLst>
                <a:latin typeface="Arial" panose="020B0604020202020204" pitchFamily="34" charset="0"/>
                <a:cs typeface="Arial" panose="020B0604020202020204" pitchFamily="34" charset="0"/>
              </a:rPr>
              <a:t>ENVIRONMENTAL ECONOMIC ACCOUNTING </a:t>
            </a:r>
            <a:br>
              <a:rPr lang="en-US" sz="3200" b="1" spc="50" dirty="0">
                <a:ln w="0"/>
                <a:solidFill>
                  <a:srgbClr val="00B0F0"/>
                </a:solidFill>
                <a:effectLst>
                  <a:innerShdw blurRad="63500" dist="50800" dir="13500000">
                    <a:srgbClr val="000000">
                      <a:alpha val="50000"/>
                    </a:srgbClr>
                  </a:innerShdw>
                </a:effectLst>
                <a:latin typeface="Arial" panose="020B0604020202020204" pitchFamily="34" charset="0"/>
                <a:cs typeface="Arial" panose="020B0604020202020204" pitchFamily="34" charset="0"/>
              </a:rPr>
            </a:br>
            <a:r>
              <a:rPr lang="en-US" sz="3200" b="1" spc="50" dirty="0">
                <a:ln w="0"/>
                <a:effectLst>
                  <a:innerShdw blurRad="63500" dist="50800" dir="13500000">
                    <a:srgbClr val="000000">
                      <a:alpha val="50000"/>
                    </a:srgbClr>
                  </a:innerShdw>
                </a:effectLst>
                <a:latin typeface="Arial" panose="020B0604020202020204" pitchFamily="34" charset="0"/>
                <a:cs typeface="Arial" panose="020B0604020202020204" pitchFamily="34" charset="0"/>
              </a:rPr>
              <a:t>BOTSWANA EXPERIENCE</a:t>
            </a:r>
            <a:endParaRPr lang="en-US" sz="3200" dirty="0">
              <a:solidFill>
                <a:prstClr val="black"/>
              </a:solidFill>
            </a:endParaRPr>
          </a:p>
        </p:txBody>
      </p:sp>
      <p:sp>
        <p:nvSpPr>
          <p:cNvPr id="3" name="TextBox 2"/>
          <p:cNvSpPr txBox="1"/>
          <p:nvPr/>
        </p:nvSpPr>
        <p:spPr>
          <a:xfrm>
            <a:off x="1524000" y="5051779"/>
            <a:ext cx="9144000" cy="951030"/>
          </a:xfrm>
          <a:prstGeom prst="rect">
            <a:avLst/>
          </a:prstGeom>
          <a:noFill/>
        </p:spPr>
        <p:txBody>
          <a:bodyPr wrap="square" rtlCol="0">
            <a:spAutoFit/>
          </a:bodyPr>
          <a:lstStyle/>
          <a:p>
            <a:pPr marL="109728" lvl="0" algn="ctr" defTabSz="457200">
              <a:lnSpc>
                <a:spcPct val="90000"/>
              </a:lnSpc>
              <a:spcBef>
                <a:spcPct val="20000"/>
              </a:spcBef>
            </a:pPr>
            <a:r>
              <a:rPr lang="en-US" b="1" dirty="0">
                <a:ln w="9525">
                  <a:solidFill>
                    <a:prstClr val="white"/>
                  </a:solidFill>
                  <a:prstDash val="solid"/>
                </a:ln>
                <a:solidFill>
                  <a:prstClr val="black"/>
                </a:solidFill>
                <a:effectLst>
                  <a:outerShdw blurRad="12700" dist="38100" dir="2700000" algn="tl" rotWithShape="0">
                    <a:prstClr val="white">
                      <a:lumMod val="50000"/>
                    </a:prstClr>
                  </a:outerShdw>
                </a:effectLst>
                <a:latin typeface="Arial" panose="020B0604020202020204" pitchFamily="34" charset="0"/>
                <a:cs typeface="Arial" panose="020B0604020202020204" pitchFamily="34" charset="0"/>
              </a:rPr>
              <a:t>Mr. Dimpho Galegane</a:t>
            </a:r>
          </a:p>
          <a:p>
            <a:pPr marL="109728" lvl="0" algn="ctr" defTabSz="457200">
              <a:lnSpc>
                <a:spcPct val="90000"/>
              </a:lnSpc>
              <a:spcBef>
                <a:spcPct val="20000"/>
              </a:spcBef>
            </a:pPr>
            <a:r>
              <a:rPr lang="en-US" b="1" spc="50" dirty="0">
                <a:ln w="0"/>
                <a:effectLst>
                  <a:innerShdw blurRad="63500" dist="50800" dir="13500000">
                    <a:srgbClr val="000000">
                      <a:alpha val="50000"/>
                    </a:srgbClr>
                  </a:innerShdw>
                </a:effectLst>
                <a:latin typeface="Arial" panose="020B0604020202020204" pitchFamily="34" charset="0"/>
                <a:cs typeface="Arial" panose="020B0604020202020204" pitchFamily="34" charset="0"/>
              </a:rPr>
              <a:t>Ministry Of Land Management, Water And Sanitation Services</a:t>
            </a:r>
          </a:p>
          <a:p>
            <a:pPr marL="109728" lvl="0" algn="ctr" defTabSz="457200">
              <a:lnSpc>
                <a:spcPct val="90000"/>
              </a:lnSpc>
              <a:spcBef>
                <a:spcPct val="20000"/>
              </a:spcBef>
            </a:pPr>
            <a:r>
              <a:rPr lang="en-US"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Department Of Water Affairs</a:t>
            </a:r>
          </a:p>
        </p:txBody>
      </p:sp>
    </p:spTree>
    <p:extLst>
      <p:ext uri="{BB962C8B-B14F-4D97-AF65-F5344CB8AC3E}">
        <p14:creationId xmlns:p14="http://schemas.microsoft.com/office/powerpoint/2010/main" val="1200685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229263" y="832895"/>
            <a:ext cx="6840682" cy="820881"/>
          </a:xfrm>
          <a:noFill/>
        </p:spPr>
        <p:txBody>
          <a:bodyPr>
            <a:normAutofit/>
          </a:bodyPr>
          <a:lstStyle/>
          <a:p>
            <a:r>
              <a:rPr lang="en-US"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BENEFITS OF </a:t>
            </a:r>
            <a:r>
              <a:rPr lang="en-US" sz="3600" b="1" dirty="0" err="1">
                <a:ln w="9525">
                  <a:solidFill>
                    <a:schemeClr val="bg1"/>
                  </a:solidFill>
                  <a:prstDash val="solid"/>
                </a:ln>
                <a:effectLst>
                  <a:outerShdw blurRad="12700" dist="38100" dir="2700000" algn="tl" rotWithShape="0">
                    <a:srgbClr val="00B0F0"/>
                  </a:outerShdw>
                </a:effectLst>
                <a:latin typeface="Albertus MT Lt" panose="020E0502030304020304" pitchFamily="34" charset="0"/>
              </a:rPr>
              <a:t>EEA</a:t>
            </a:r>
            <a:endParaRPr lang="en-US"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endParaRPr>
          </a:p>
        </p:txBody>
      </p:sp>
      <p:sp>
        <p:nvSpPr>
          <p:cNvPr id="2" name="Content Placeholder 1"/>
          <p:cNvSpPr>
            <a:spLocks noGrp="1"/>
          </p:cNvSpPr>
          <p:nvPr>
            <p:ph idx="1"/>
          </p:nvPr>
        </p:nvSpPr>
        <p:spPr>
          <a:xfrm>
            <a:off x="221674" y="1531621"/>
            <a:ext cx="11836976" cy="4572000"/>
          </a:xfrm>
        </p:spPr>
        <p:txBody>
          <a:bodyPr>
            <a:noAutofit/>
          </a:bodyPr>
          <a:lstStyle/>
          <a:p>
            <a:r>
              <a:rPr lang="en-ZA" sz="2400" cap="none" dirty="0">
                <a:latin typeface="Albertus MT Lt" panose="020E0502030304020304" pitchFamily="34" charset="0"/>
              </a:rPr>
              <a:t>Better management/ utilisation of available resource - The water accounts identified usage of treated effluent as been very low and proposed optimized usage of treated effluent as a demand management strategy (Only 2MCM of the available 40MCM treated effluent is utilized for irrigation).</a:t>
            </a:r>
          </a:p>
          <a:p>
            <a:r>
              <a:rPr lang="en-ZA" sz="2400" cap="none" dirty="0">
                <a:latin typeface="Albertus MT Lt" panose="020E0502030304020304" pitchFamily="34" charset="0"/>
              </a:rPr>
              <a:t>Water use efficiency computations helped to identify economic sectors to target for water conservation and demand management.</a:t>
            </a:r>
          </a:p>
          <a:p>
            <a:r>
              <a:rPr lang="en-ZA" sz="2400" dirty="0">
                <a:latin typeface="Albertus MT Lt" panose="020E0502030304020304" pitchFamily="34" charset="0"/>
              </a:rPr>
              <a:t>Inform different policy relevant projects. Time series data used to compute long term demand projections in the National Water Master Plan Review. </a:t>
            </a:r>
          </a:p>
          <a:p>
            <a:r>
              <a:rPr lang="en-ZA" sz="2400" dirty="0">
                <a:latin typeface="Albertus MT Lt" panose="020E0502030304020304" pitchFamily="34" charset="0"/>
              </a:rPr>
              <a:t>Monitoring of </a:t>
            </a:r>
            <a:r>
              <a:rPr lang="en-ZA" sz="2400" dirty="0" err="1">
                <a:latin typeface="Albertus MT Lt" panose="020E0502030304020304" pitchFamily="34" charset="0"/>
              </a:rPr>
              <a:t>SDGs</a:t>
            </a:r>
            <a:r>
              <a:rPr lang="en-ZA" sz="2400" dirty="0">
                <a:latin typeface="Albertus MT Lt" panose="020E0502030304020304" pitchFamily="34" charset="0"/>
              </a:rPr>
              <a:t>. </a:t>
            </a:r>
            <a:r>
              <a:rPr lang="en-ZA" sz="2400" dirty="0" err="1">
                <a:latin typeface="Albertus MT Lt" panose="020E0502030304020304" pitchFamily="34" charset="0"/>
              </a:rPr>
              <a:t>E.g</a:t>
            </a:r>
            <a:r>
              <a:rPr lang="en-ZA" sz="2400" dirty="0">
                <a:latin typeface="Albertus MT Lt" panose="020E0502030304020304" pitchFamily="34" charset="0"/>
              </a:rPr>
              <a:t> </a:t>
            </a:r>
            <a:r>
              <a:rPr lang="en-ZA" sz="2400" dirty="0" err="1">
                <a:latin typeface="Albertus MT Lt" panose="020E0502030304020304" pitchFamily="34" charset="0"/>
              </a:rPr>
              <a:t>SDG</a:t>
            </a:r>
            <a:r>
              <a:rPr lang="en-ZA" sz="2400" dirty="0">
                <a:latin typeface="Albertus MT Lt" panose="020E0502030304020304" pitchFamily="34" charset="0"/>
              </a:rPr>
              <a:t> indicators 6.4.1 and 6.4.2 – Water accounts provided information on water use efficiency, water abstraction and water used by different economic sectors. </a:t>
            </a:r>
          </a:p>
          <a:p>
            <a:endParaRPr lang="en-ZA" sz="2400" dirty="0">
              <a:latin typeface="Albertus MT Lt" panose="020E0502030304020304" pitchFamily="34" charset="0"/>
            </a:endParaRPr>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10</a:t>
            </a:fld>
            <a:endParaRPr lang="en-GB" dirty="0">
              <a:solidFill>
                <a:prstClr val="black"/>
              </a:solidFill>
            </a:endParaRPr>
          </a:p>
        </p:txBody>
      </p:sp>
    </p:spTree>
    <p:extLst>
      <p:ext uri="{BB962C8B-B14F-4D97-AF65-F5344CB8AC3E}">
        <p14:creationId xmlns:p14="http://schemas.microsoft.com/office/powerpoint/2010/main" val="3425129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19878" y="841192"/>
            <a:ext cx="4766310" cy="825645"/>
          </a:xfrm>
        </p:spPr>
        <p:txBody>
          <a:bodyPr>
            <a:normAutofit/>
          </a:bodyPr>
          <a:lstStyle/>
          <a:p>
            <a:r>
              <a:rPr lang="en-ZA"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ONGOING WORK</a:t>
            </a:r>
          </a:p>
        </p:txBody>
      </p:sp>
      <p:sp>
        <p:nvSpPr>
          <p:cNvPr id="2" name="Content Placeholder 1"/>
          <p:cNvSpPr>
            <a:spLocks noGrp="1"/>
          </p:cNvSpPr>
          <p:nvPr>
            <p:ph idx="1"/>
          </p:nvPr>
        </p:nvSpPr>
        <p:spPr>
          <a:xfrm>
            <a:off x="194175" y="1552871"/>
            <a:ext cx="11817716" cy="1741047"/>
          </a:xfrm>
        </p:spPr>
        <p:txBody>
          <a:bodyPr>
            <a:noAutofit/>
          </a:bodyPr>
          <a:lstStyle/>
          <a:p>
            <a:pPr algn="just">
              <a:lnSpc>
                <a:spcPct val="100000"/>
              </a:lnSpc>
            </a:pPr>
            <a:r>
              <a:rPr lang="en-ZA" sz="2400" cap="none" dirty="0">
                <a:latin typeface="Albertus MT Lt" panose="020E0502030304020304" pitchFamily="34" charset="0"/>
              </a:rPr>
              <a:t>Implementing sectors continue to update accounts on annual basis.</a:t>
            </a:r>
          </a:p>
          <a:p>
            <a:pPr algn="just">
              <a:lnSpc>
                <a:spcPct val="100000"/>
              </a:lnSpc>
            </a:pPr>
            <a:r>
              <a:rPr lang="en-ZA" sz="2400" cap="none" dirty="0">
                <a:latin typeface="Albertus MT Lt" panose="020E0502030304020304" pitchFamily="34" charset="0"/>
              </a:rPr>
              <a:t>Stakeholder workshops are held annually to share results derived from the accounts.</a:t>
            </a:r>
          </a:p>
          <a:p>
            <a:pPr algn="just">
              <a:lnSpc>
                <a:spcPct val="100000"/>
              </a:lnSpc>
            </a:pPr>
            <a:r>
              <a:rPr lang="en-ZA" sz="2400" cap="none" dirty="0">
                <a:latin typeface="Albertus MT Lt" panose="020E0502030304020304" pitchFamily="34" charset="0"/>
              </a:rPr>
              <a:t>Technical reports are also produced on annual basis and published on the WAVES website (</a:t>
            </a:r>
            <a:r>
              <a:rPr lang="en-ZA" sz="2400" cap="none" dirty="0">
                <a:latin typeface="Albertus MT Lt" panose="020E0502030304020304" pitchFamily="34" charset="0"/>
                <a:hlinkClick r:id="rId2"/>
              </a:rPr>
              <a:t>www.wavespartnership.org</a:t>
            </a:r>
            <a:r>
              <a:rPr lang="en-ZA" sz="2400" cap="none" dirty="0">
                <a:latin typeface="Albertus MT Lt" panose="020E0502030304020304" pitchFamily="34" charset="0"/>
              </a:rPr>
              <a:t>).</a:t>
            </a:r>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11</a:t>
            </a:fld>
            <a:endParaRPr lang="en-GB" dirty="0">
              <a:solidFill>
                <a:prstClr val="black"/>
              </a:solidFill>
            </a:endParaRPr>
          </a:p>
        </p:txBody>
      </p:sp>
      <p:sp>
        <p:nvSpPr>
          <p:cNvPr id="5" name="Title 3"/>
          <p:cNvSpPr txBox="1">
            <a:spLocks/>
          </p:cNvSpPr>
          <p:nvPr/>
        </p:nvSpPr>
        <p:spPr>
          <a:xfrm>
            <a:off x="3945601" y="3415814"/>
            <a:ext cx="4474672" cy="665215"/>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ZA" sz="3600" cap="all" dirty="0">
                <a:ln w="9525">
                  <a:solidFill>
                    <a:schemeClr val="bg1"/>
                  </a:solidFill>
                  <a:prstDash val="solid"/>
                </a:ln>
                <a:solidFill>
                  <a:schemeClr val="tx1"/>
                </a:solidFill>
                <a:effectLst>
                  <a:outerShdw blurRad="12700" dist="38100" dir="2700000" algn="tl" rotWithShape="0">
                    <a:srgbClr val="00B0F0"/>
                  </a:outerShdw>
                </a:effectLst>
                <a:latin typeface="Albertus MT Lt" panose="020E0502030304020304" pitchFamily="34" charset="0"/>
              </a:rPr>
              <a:t>Future plans</a:t>
            </a:r>
          </a:p>
        </p:txBody>
      </p:sp>
      <p:sp>
        <p:nvSpPr>
          <p:cNvPr id="6" name="Content Placeholder 1"/>
          <p:cNvSpPr txBox="1">
            <a:spLocks/>
          </p:cNvSpPr>
          <p:nvPr/>
        </p:nvSpPr>
        <p:spPr>
          <a:xfrm>
            <a:off x="66468" y="4039887"/>
            <a:ext cx="12079152" cy="214582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 typeface="Arial" panose="020B0604020202020204" pitchFamily="34" charset="0"/>
              <a:buChar char="•"/>
            </a:pPr>
            <a:r>
              <a:rPr lang="en-ZA" sz="2400" dirty="0">
                <a:latin typeface="Albertus MT Lt" panose="020E0502030304020304" pitchFamily="34" charset="0"/>
              </a:rPr>
              <a:t>Botswana seek to expand the accounts to include compilation of Ecosystem and Tourism Accounts. Scoping study done for ecosystem and Tourism accounts .</a:t>
            </a:r>
          </a:p>
          <a:p>
            <a:pPr>
              <a:buFont typeface="Arial" panose="020B0604020202020204" pitchFamily="34" charset="0"/>
              <a:buChar char="•"/>
            </a:pPr>
            <a:r>
              <a:rPr lang="en-ZA" sz="2400" dirty="0">
                <a:latin typeface="Albertus MT Lt" panose="020E0502030304020304" pitchFamily="34" charset="0"/>
              </a:rPr>
              <a:t>Expansion of the existing Accounts, to include; </a:t>
            </a:r>
          </a:p>
          <a:p>
            <a:pPr lvl="1">
              <a:buFont typeface="Arial" panose="020B0604020202020204" pitchFamily="34" charset="0"/>
              <a:buChar char="•"/>
            </a:pPr>
            <a:r>
              <a:rPr lang="en-ZA" sz="2400" dirty="0">
                <a:latin typeface="Albertus MT Lt" panose="020E0502030304020304" pitchFamily="34" charset="0"/>
              </a:rPr>
              <a:t>Water Accounts: Full monetary accounts, ground water stocks, wastewater accounts. </a:t>
            </a:r>
          </a:p>
          <a:p>
            <a:pPr lvl="1">
              <a:buFont typeface="Arial" panose="020B0604020202020204" pitchFamily="34" charset="0"/>
              <a:buChar char="•"/>
            </a:pPr>
            <a:r>
              <a:rPr lang="en-ZA" sz="2400" dirty="0">
                <a:latin typeface="Albertus MT Lt" panose="020E0502030304020304" pitchFamily="34" charset="0"/>
              </a:rPr>
              <a:t>Energy Accounts: to include liquid fuels.</a:t>
            </a:r>
          </a:p>
        </p:txBody>
      </p:sp>
    </p:spTree>
    <p:extLst>
      <p:ext uri="{BB962C8B-B14F-4D97-AF65-F5344CB8AC3E}">
        <p14:creationId xmlns:p14="http://schemas.microsoft.com/office/powerpoint/2010/main" val="824433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43624" y="972386"/>
            <a:ext cx="4044975" cy="706582"/>
          </a:xfrm>
          <a:noFill/>
        </p:spPr>
        <p:txBody>
          <a:bodyPr vert="horz" rtlCol="0" anchor="ctr">
            <a:normAutofit/>
            <a:scene3d>
              <a:camera prst="orthographicFront"/>
              <a:lightRig rig="soft" dir="t"/>
            </a:scene3d>
            <a:sp3d prstMaterial="softEdge">
              <a:bevelT w="25400" h="25400"/>
            </a:sp3d>
          </a:bodyPr>
          <a:lstStyle/>
          <a:p>
            <a:r>
              <a:rPr lang="en-ZA"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CONCLUSION</a:t>
            </a:r>
          </a:p>
        </p:txBody>
      </p:sp>
      <p:sp>
        <p:nvSpPr>
          <p:cNvPr id="2" name="Content Placeholder 1"/>
          <p:cNvSpPr>
            <a:spLocks noGrp="1"/>
          </p:cNvSpPr>
          <p:nvPr>
            <p:ph idx="1"/>
          </p:nvPr>
        </p:nvSpPr>
        <p:spPr>
          <a:xfrm>
            <a:off x="190498" y="1931670"/>
            <a:ext cx="11551228" cy="3818688"/>
          </a:xfrm>
        </p:spPr>
        <p:txBody>
          <a:bodyPr>
            <a:noAutofit/>
          </a:bodyPr>
          <a:lstStyle/>
          <a:p>
            <a:pPr algn="just"/>
            <a:r>
              <a:rPr lang="en-ZA" sz="2400" cap="none" dirty="0">
                <a:latin typeface="Albertus MT Lt" panose="020E0502030304020304" pitchFamily="34" charset="0"/>
              </a:rPr>
              <a:t>Through the WAVES program, accounts have been fully institutionalised in different implementing ministries and updating of the accounts is done annually.</a:t>
            </a:r>
          </a:p>
          <a:p>
            <a:pPr algn="just"/>
            <a:r>
              <a:rPr lang="en-ZA" sz="2400" dirty="0">
                <a:latin typeface="Albertus MT Lt" panose="020E0502030304020304" pitchFamily="34" charset="0"/>
              </a:rPr>
              <a:t>Institutionalisation – It was made possible by government buy in and commitment to support environmental accounting activities after WAVES support ended.</a:t>
            </a:r>
          </a:p>
          <a:p>
            <a:pPr algn="just"/>
            <a:r>
              <a:rPr lang="en-ZA" sz="2400" cap="none" dirty="0">
                <a:latin typeface="Albertus MT Lt" panose="020E0502030304020304" pitchFamily="34" charset="0"/>
              </a:rPr>
              <a:t>Establishment of Technical Working groups assist in timely submission of data and the review of the final reports.</a:t>
            </a:r>
          </a:p>
          <a:p>
            <a:pPr algn="just"/>
            <a:r>
              <a:rPr lang="en-ZA" sz="2400" cap="none" dirty="0">
                <a:latin typeface="Albertus MT Lt" panose="020E0502030304020304" pitchFamily="34" charset="0"/>
              </a:rPr>
              <a:t>Need to establish </a:t>
            </a:r>
            <a:r>
              <a:rPr lang="en-ZA" sz="2400" cap="none" dirty="0" err="1">
                <a:latin typeface="Albertus MT Lt" panose="020E0502030304020304" pitchFamily="34" charset="0"/>
              </a:rPr>
              <a:t>EEA</a:t>
            </a:r>
            <a:r>
              <a:rPr lang="en-ZA" sz="2400" cap="none" dirty="0">
                <a:latin typeface="Albertus MT Lt" panose="020E0502030304020304" pitchFamily="34" charset="0"/>
              </a:rPr>
              <a:t> community of practitioners in Africa, in order to share ideas and experiences.</a:t>
            </a:r>
          </a:p>
          <a:p>
            <a:pPr algn="just"/>
            <a:r>
              <a:rPr lang="en-ZA" sz="2400" cap="none" dirty="0">
                <a:latin typeface="Albertus MT Lt" panose="020E0502030304020304" pitchFamily="34" charset="0"/>
              </a:rPr>
              <a:t>Environmental Economic Accounting training is needed to build capacity amongst African countries.</a:t>
            </a:r>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12</a:t>
            </a:fld>
            <a:endParaRPr lang="en-GB" dirty="0">
              <a:solidFill>
                <a:prstClr val="black"/>
              </a:solidFill>
            </a:endParaRPr>
          </a:p>
        </p:txBody>
      </p:sp>
    </p:spTree>
    <p:extLst>
      <p:ext uri="{BB962C8B-B14F-4D97-AF65-F5344CB8AC3E}">
        <p14:creationId xmlns:p14="http://schemas.microsoft.com/office/powerpoint/2010/main" val="1339579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55" y="1195892"/>
            <a:ext cx="10364451" cy="968449"/>
          </a:xfrm>
        </p:spPr>
        <p:txBody>
          <a:bodyPr/>
          <a:lstStyle/>
          <a:p>
            <a:r>
              <a:rPr lang="en-ZA" dirty="0"/>
              <a:t>Thank you</a:t>
            </a:r>
          </a:p>
        </p:txBody>
      </p:sp>
      <p:sp>
        <p:nvSpPr>
          <p:cNvPr id="4" name="Slide Number Placeholder 3"/>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13</a:t>
            </a:fld>
            <a:endParaRPr lang="en-GB" dirty="0">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2443" y="3159082"/>
            <a:ext cx="3377816" cy="2143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8567" t="14132" r="7796" b="21122"/>
          <a:stretch/>
        </p:blipFill>
        <p:spPr>
          <a:xfrm>
            <a:off x="817255" y="2164341"/>
            <a:ext cx="5257800" cy="4070205"/>
          </a:xfrm>
          <a:prstGeom prst="rect">
            <a:avLst/>
          </a:prstGeom>
        </p:spPr>
      </p:pic>
    </p:spTree>
    <p:extLst>
      <p:ext uri="{BB962C8B-B14F-4D97-AF65-F5344CB8AC3E}">
        <p14:creationId xmlns:p14="http://schemas.microsoft.com/office/powerpoint/2010/main" val="405720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F0536180-90DC-44A0-842D-2C6057C63481}" type="slidenum">
              <a:rPr lang="en-GB" smtClean="0">
                <a:solidFill>
                  <a:prstClr val="black"/>
                </a:solidFill>
              </a:rPr>
              <a:pPr>
                <a:defRPr/>
              </a:pPr>
              <a:t>2</a:t>
            </a:fld>
            <a:endParaRPr lang="en-GB" dirty="0">
              <a:solidFill>
                <a:prstClr val="black"/>
              </a:solidFill>
            </a:endParaRPr>
          </a:p>
        </p:txBody>
      </p:sp>
      <p:sp>
        <p:nvSpPr>
          <p:cNvPr id="6" name="Title 3"/>
          <p:cNvSpPr>
            <a:spLocks noGrp="1"/>
          </p:cNvSpPr>
          <p:nvPr>
            <p:ph type="title"/>
          </p:nvPr>
        </p:nvSpPr>
        <p:spPr>
          <a:xfrm>
            <a:off x="3354222" y="581891"/>
            <a:ext cx="4397506" cy="1143000"/>
          </a:xfrm>
          <a:noFill/>
        </p:spPr>
        <p:txBody>
          <a:bodyPr vert="horz" rtlCol="0" anchor="ctr">
            <a:normAutofit/>
            <a:scene3d>
              <a:camera prst="orthographicFront"/>
              <a:lightRig rig="soft" dir="t"/>
            </a:scene3d>
            <a:sp3d prstMaterial="softEdge">
              <a:bevelT w="25400" h="25400"/>
            </a:sp3d>
          </a:bodyPr>
          <a:lstStyle/>
          <a:p>
            <a:pPr algn="ctr"/>
            <a:r>
              <a:rPr lang="en-ZA" sz="3600" b="1" cap="none"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OUTLINE</a:t>
            </a:r>
          </a:p>
        </p:txBody>
      </p:sp>
      <p:sp>
        <p:nvSpPr>
          <p:cNvPr id="7" name="Content Placeholder 1"/>
          <p:cNvSpPr>
            <a:spLocks noGrp="1"/>
          </p:cNvSpPr>
          <p:nvPr>
            <p:ph idx="1"/>
          </p:nvPr>
        </p:nvSpPr>
        <p:spPr>
          <a:xfrm>
            <a:off x="3551650" y="1759978"/>
            <a:ext cx="4397506" cy="4092182"/>
          </a:xfrm>
          <a:solidFill>
            <a:schemeClr val="bg2"/>
          </a:solidFill>
        </p:spPr>
        <p:txBody>
          <a:bodyPr>
            <a:noAutofit/>
          </a:bodyPr>
          <a:lstStyle/>
          <a:p>
            <a:pPr>
              <a:buFont typeface="Wingdings" panose="05000000000000000000" pitchFamily="2" charset="2"/>
              <a:buChar char="Ø"/>
            </a:pPr>
            <a:r>
              <a:rPr lang="en-ZA" sz="2400" b="1" cap="none" dirty="0">
                <a:ln w="9525">
                  <a:solidFill>
                    <a:schemeClr val="bg1"/>
                  </a:solidFill>
                  <a:prstDash val="solid"/>
                </a:ln>
                <a:effectLst>
                  <a:outerShdw blurRad="12700" dist="38100" dir="2700000" algn="tl" rotWithShape="0">
                    <a:schemeClr val="bg1">
                      <a:lumMod val="50000"/>
                    </a:schemeClr>
                  </a:outerShdw>
                </a:effectLst>
              </a:rPr>
              <a:t>Background</a:t>
            </a:r>
          </a:p>
          <a:p>
            <a:pPr>
              <a:buFont typeface="Wingdings" panose="05000000000000000000" pitchFamily="2" charset="2"/>
              <a:buChar char="Ø"/>
            </a:pPr>
            <a:r>
              <a:rPr lang="en-ZA" sz="2400" b="1" dirty="0">
                <a:ln w="9525">
                  <a:solidFill>
                    <a:schemeClr val="bg1"/>
                  </a:solidFill>
                  <a:prstDash val="solid"/>
                </a:ln>
                <a:effectLst>
                  <a:outerShdw blurRad="12700" dist="38100" dir="2700000" algn="tl" rotWithShape="0">
                    <a:schemeClr val="bg1">
                      <a:lumMod val="50000"/>
                    </a:schemeClr>
                  </a:outerShdw>
                </a:effectLst>
              </a:rPr>
              <a:t>Issues and Challenges</a:t>
            </a:r>
          </a:p>
          <a:p>
            <a:pPr>
              <a:buFont typeface="Wingdings" panose="05000000000000000000" pitchFamily="2" charset="2"/>
              <a:buChar char="Ø"/>
            </a:pPr>
            <a:r>
              <a:rPr lang="en-ZA" sz="2400" b="1" dirty="0">
                <a:ln w="9525">
                  <a:solidFill>
                    <a:schemeClr val="bg1"/>
                  </a:solidFill>
                  <a:prstDash val="solid"/>
                </a:ln>
                <a:effectLst>
                  <a:outerShdw blurRad="12700" dist="38100" dir="2700000" algn="tl" rotWithShape="0">
                    <a:schemeClr val="bg1">
                      <a:lumMod val="50000"/>
                    </a:schemeClr>
                  </a:outerShdw>
                </a:effectLst>
              </a:rPr>
              <a:t>Benefits of </a:t>
            </a:r>
            <a:r>
              <a:rPr lang="en-ZA" sz="2400" b="1" dirty="0" err="1">
                <a:ln w="9525">
                  <a:solidFill>
                    <a:schemeClr val="bg1"/>
                  </a:solidFill>
                  <a:prstDash val="solid"/>
                </a:ln>
                <a:effectLst>
                  <a:outerShdw blurRad="12700" dist="38100" dir="2700000" algn="tl" rotWithShape="0">
                    <a:schemeClr val="bg1">
                      <a:lumMod val="50000"/>
                    </a:schemeClr>
                  </a:outerShdw>
                </a:effectLst>
              </a:rPr>
              <a:t>EEA</a:t>
            </a:r>
            <a:endParaRPr lang="en-ZA" sz="2400" b="1" dirty="0">
              <a:ln w="9525">
                <a:solidFill>
                  <a:schemeClr val="bg1"/>
                </a:solidFill>
                <a:prstDash val="solid"/>
              </a:ln>
              <a:effectLst>
                <a:outerShdw blurRad="12700" dist="38100" dir="2700000" algn="tl" rotWithShape="0">
                  <a:schemeClr val="bg1">
                    <a:lumMod val="50000"/>
                  </a:schemeClr>
                </a:outerShdw>
              </a:effectLst>
            </a:endParaRPr>
          </a:p>
          <a:p>
            <a:pPr>
              <a:buFont typeface="Wingdings" panose="05000000000000000000" pitchFamily="2" charset="2"/>
              <a:buChar char="Ø"/>
            </a:pPr>
            <a:r>
              <a:rPr lang="en-ZA" sz="2400" b="1" cap="none" dirty="0">
                <a:ln w="9525">
                  <a:solidFill>
                    <a:schemeClr val="bg1"/>
                  </a:solidFill>
                  <a:prstDash val="solid"/>
                </a:ln>
                <a:effectLst>
                  <a:outerShdw blurRad="12700" dist="38100" dir="2700000" algn="tl" rotWithShape="0">
                    <a:schemeClr val="bg1">
                      <a:lumMod val="50000"/>
                    </a:schemeClr>
                  </a:outerShdw>
                </a:effectLst>
              </a:rPr>
              <a:t>Methodology</a:t>
            </a:r>
          </a:p>
          <a:p>
            <a:pPr>
              <a:buFont typeface="Wingdings" panose="05000000000000000000" pitchFamily="2" charset="2"/>
              <a:buChar char="Ø"/>
            </a:pPr>
            <a:r>
              <a:rPr lang="en-ZA" sz="2400" b="1" cap="none" dirty="0">
                <a:ln w="9525">
                  <a:solidFill>
                    <a:schemeClr val="bg1"/>
                  </a:solidFill>
                  <a:prstDash val="solid"/>
                </a:ln>
                <a:effectLst>
                  <a:outerShdw blurRad="12700" dist="38100" dir="2700000" algn="tl" rotWithShape="0">
                    <a:schemeClr val="bg1">
                      <a:lumMod val="50000"/>
                    </a:schemeClr>
                  </a:outerShdw>
                </a:effectLst>
              </a:rPr>
              <a:t>Data needs and data providers</a:t>
            </a:r>
          </a:p>
          <a:p>
            <a:pPr>
              <a:buFont typeface="Wingdings" panose="05000000000000000000" pitchFamily="2" charset="2"/>
              <a:buChar char="Ø"/>
            </a:pPr>
            <a:r>
              <a:rPr lang="en-ZA" sz="2400" b="1" cap="none" dirty="0">
                <a:ln w="9525">
                  <a:solidFill>
                    <a:schemeClr val="bg1"/>
                  </a:solidFill>
                  <a:prstDash val="solid"/>
                </a:ln>
                <a:effectLst>
                  <a:outerShdw blurRad="12700" dist="38100" dir="2700000" algn="tl" rotWithShape="0">
                    <a:schemeClr val="bg1">
                      <a:lumMod val="50000"/>
                    </a:schemeClr>
                  </a:outerShdw>
                </a:effectLst>
              </a:rPr>
              <a:t>Highlights from the Accounts</a:t>
            </a:r>
          </a:p>
          <a:p>
            <a:pPr>
              <a:buFont typeface="Wingdings" panose="05000000000000000000" pitchFamily="2" charset="2"/>
              <a:buChar char="Ø"/>
            </a:pPr>
            <a:r>
              <a:rPr lang="en-ZA" sz="2400" b="1" dirty="0">
                <a:ln w="9525">
                  <a:solidFill>
                    <a:schemeClr val="bg1"/>
                  </a:solidFill>
                  <a:prstDash val="solid"/>
                </a:ln>
                <a:effectLst>
                  <a:outerShdw blurRad="12700" dist="38100" dir="2700000" algn="tl" rotWithShape="0">
                    <a:schemeClr val="bg1">
                      <a:lumMod val="50000"/>
                    </a:schemeClr>
                  </a:outerShdw>
                </a:effectLst>
              </a:rPr>
              <a:t>Achievements</a:t>
            </a:r>
          </a:p>
          <a:p>
            <a:pPr>
              <a:buFont typeface="Wingdings" panose="05000000000000000000" pitchFamily="2" charset="2"/>
              <a:buChar char="Ø"/>
            </a:pPr>
            <a:r>
              <a:rPr lang="en-ZA" sz="2400" b="1" cap="none" dirty="0">
                <a:ln w="9525">
                  <a:solidFill>
                    <a:schemeClr val="bg1"/>
                  </a:solidFill>
                  <a:prstDash val="solid"/>
                </a:ln>
                <a:effectLst>
                  <a:outerShdw blurRad="12700" dist="38100" dir="2700000" algn="tl" rotWithShape="0">
                    <a:schemeClr val="bg1">
                      <a:lumMod val="50000"/>
                    </a:schemeClr>
                  </a:outerShdw>
                </a:effectLst>
              </a:rPr>
              <a:t>Ongoing work/ Future plans</a:t>
            </a:r>
          </a:p>
          <a:p>
            <a:pPr>
              <a:buFont typeface="Wingdings" panose="05000000000000000000" pitchFamily="2" charset="2"/>
              <a:buChar char="Ø"/>
            </a:pPr>
            <a:r>
              <a:rPr lang="en-ZA" sz="2400" b="1" cap="none" dirty="0">
                <a:ln w="9525">
                  <a:solidFill>
                    <a:schemeClr val="bg1"/>
                  </a:solidFill>
                  <a:prstDash val="solid"/>
                </a:ln>
                <a:effectLst>
                  <a:outerShdw blurRad="12700" dist="38100" dir="2700000" algn="tl" rotWithShape="0">
                    <a:schemeClr val="bg1">
                      <a:lumMod val="50000"/>
                    </a:schemeClr>
                  </a:outerShdw>
                </a:effectLst>
              </a:rPr>
              <a:t>Conclusion</a:t>
            </a:r>
          </a:p>
        </p:txBody>
      </p:sp>
    </p:spTree>
    <p:extLst>
      <p:ext uri="{BB962C8B-B14F-4D97-AF65-F5344CB8AC3E}">
        <p14:creationId xmlns:p14="http://schemas.microsoft.com/office/powerpoint/2010/main" val="313546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77057" y="791093"/>
            <a:ext cx="6148736" cy="661600"/>
          </a:xfrm>
          <a:noFill/>
        </p:spPr>
        <p:txBody>
          <a:bodyPr>
            <a:normAutofit/>
          </a:bodyPr>
          <a:lstStyle/>
          <a:p>
            <a:r>
              <a:rPr lang="en-US" sz="3600" b="1" cap="none"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BACKGROUND</a:t>
            </a:r>
          </a:p>
        </p:txBody>
      </p:sp>
      <p:sp>
        <p:nvSpPr>
          <p:cNvPr id="2" name="Content Placeholder 1"/>
          <p:cNvSpPr>
            <a:spLocks noGrp="1"/>
          </p:cNvSpPr>
          <p:nvPr>
            <p:ph idx="1"/>
          </p:nvPr>
        </p:nvSpPr>
        <p:spPr>
          <a:xfrm>
            <a:off x="360218" y="1452692"/>
            <a:ext cx="11599717" cy="4553254"/>
          </a:xfrm>
        </p:spPr>
        <p:txBody>
          <a:bodyPr>
            <a:noAutofit/>
          </a:bodyPr>
          <a:lstStyle/>
          <a:p>
            <a:r>
              <a:rPr lang="en-US" sz="2400" cap="none" dirty="0">
                <a:latin typeface="Albertus MT Lt" panose="020E0502030304020304" pitchFamily="34" charset="0"/>
              </a:rPr>
              <a:t>Botswana embraced Environmental Economic Accounting (</a:t>
            </a:r>
            <a:r>
              <a:rPr lang="en-US" sz="2400" cap="none" dirty="0" err="1">
                <a:latin typeface="Albertus MT Lt" panose="020E0502030304020304" pitchFamily="34" charset="0"/>
              </a:rPr>
              <a:t>EEA</a:t>
            </a:r>
            <a:r>
              <a:rPr lang="en-US" sz="2400" cap="none" dirty="0">
                <a:latin typeface="Albertus MT Lt" panose="020E0502030304020304" pitchFamily="34" charset="0"/>
              </a:rPr>
              <a:t>) following the outcome of the Gaborone Declaration for Sustainability in Africa (GDSA) in 2012. </a:t>
            </a:r>
          </a:p>
          <a:p>
            <a:r>
              <a:rPr lang="en-US" sz="2400" dirty="0">
                <a:latin typeface="Albertus MT Lt" panose="020E0502030304020304" pitchFamily="34" charset="0"/>
              </a:rPr>
              <a:t>P</a:t>
            </a:r>
            <a:r>
              <a:rPr lang="en-US" sz="2400" cap="none" dirty="0">
                <a:latin typeface="Albertus MT Lt" panose="020E0502030304020304" pitchFamily="34" charset="0"/>
              </a:rPr>
              <a:t>rioritized accounts: water, minerals and energy resources, including compilation of macroeconomic indicators of sustainable development.</a:t>
            </a:r>
          </a:p>
          <a:p>
            <a:r>
              <a:rPr lang="en-US" sz="2400" cap="none" dirty="0">
                <a:latin typeface="Albertus MT Lt" panose="020E0502030304020304" pitchFamily="34" charset="0"/>
              </a:rPr>
              <a:t>Capacity building and a process to institutionalize the accounts was led by government, with support from the World Bank, through the </a:t>
            </a:r>
            <a:r>
              <a:rPr lang="en-ZA" sz="2400" cap="none" dirty="0">
                <a:latin typeface="Albertus MT Lt" panose="020E0502030304020304" pitchFamily="34" charset="0"/>
              </a:rPr>
              <a:t>Wealth Accounting and Valuation of Ecosystem Services</a:t>
            </a:r>
            <a:r>
              <a:rPr lang="en-US" sz="2400" cap="none" dirty="0">
                <a:latin typeface="Albertus MT Lt" panose="020E0502030304020304" pitchFamily="34" charset="0"/>
              </a:rPr>
              <a:t> (WAVES) </a:t>
            </a:r>
            <a:r>
              <a:rPr lang="en-US" sz="2400" cap="none" dirty="0" err="1">
                <a:latin typeface="Albertus MT Lt" panose="020E0502030304020304" pitchFamily="34" charset="0"/>
              </a:rPr>
              <a:t>programme</a:t>
            </a:r>
            <a:r>
              <a:rPr lang="en-US" sz="2400" cap="none" dirty="0">
                <a:latin typeface="Albertus MT Lt" panose="020E0502030304020304" pitchFamily="34" charset="0"/>
              </a:rPr>
              <a:t>. </a:t>
            </a:r>
          </a:p>
          <a:p>
            <a:r>
              <a:rPr lang="en-ZA" sz="2400" cap="none" dirty="0">
                <a:latin typeface="Albertus MT Lt" panose="020E0502030304020304" pitchFamily="34" charset="0"/>
              </a:rPr>
              <a:t>WAVES - aims to promote sustainable development by mainstreaming natural capital in development planning and national economic accounting systems.</a:t>
            </a:r>
          </a:p>
          <a:p>
            <a:r>
              <a:rPr lang="en-ZA" sz="2400" cap="none" dirty="0">
                <a:latin typeface="Albertus MT Lt" panose="020E0502030304020304" pitchFamily="34" charset="0"/>
              </a:rPr>
              <a:t>WAVES support ended in June 2016.</a:t>
            </a:r>
            <a:endParaRPr lang="en-US" sz="2400" cap="none" dirty="0"/>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3</a:t>
            </a:fld>
            <a:endParaRPr lang="en-GB" dirty="0">
              <a:solidFill>
                <a:prstClr val="black"/>
              </a:solidFill>
            </a:endParaRPr>
          </a:p>
        </p:txBody>
      </p:sp>
    </p:spTree>
    <p:extLst>
      <p:ext uri="{BB962C8B-B14F-4D97-AF65-F5344CB8AC3E}">
        <p14:creationId xmlns:p14="http://schemas.microsoft.com/office/powerpoint/2010/main" val="136943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237" y="4334678"/>
            <a:ext cx="11928763" cy="1980230"/>
          </a:xfrm>
        </p:spPr>
        <p:txBody>
          <a:bodyPr>
            <a:noAutofit/>
          </a:bodyPr>
          <a:lstStyle/>
          <a:p>
            <a:pPr marL="0" indent="0" algn="just">
              <a:buNone/>
            </a:pPr>
            <a:r>
              <a:rPr lang="en-ZA" sz="2000" b="1" dirty="0" err="1">
                <a:latin typeface="Albertus MT Lt" panose="020E0502030304020304" pitchFamily="34" charset="0"/>
                <a:ea typeface="SimSun"/>
                <a:cs typeface="Tahoma"/>
              </a:rPr>
              <a:t>EEA</a:t>
            </a:r>
            <a:r>
              <a:rPr lang="en-ZA" sz="2000" b="1" dirty="0">
                <a:latin typeface="Albertus MT Lt" panose="020E0502030304020304" pitchFamily="34" charset="0"/>
                <a:ea typeface="SimSun"/>
                <a:cs typeface="Tahoma"/>
              </a:rPr>
              <a:t> PRIORITIES IN BOTSWANA</a:t>
            </a:r>
            <a:endParaRPr lang="en-US" sz="2000" b="1" dirty="0">
              <a:solidFill>
                <a:srgbClr val="333333"/>
              </a:solidFill>
              <a:latin typeface="Albertus MT Lt" panose="020E0502030304020304" pitchFamily="34" charset="0"/>
            </a:endParaRPr>
          </a:p>
          <a:p>
            <a:pPr algn="just"/>
            <a:r>
              <a:rPr lang="en-US" sz="2000" dirty="0">
                <a:solidFill>
                  <a:srgbClr val="333333"/>
                </a:solidFill>
                <a:latin typeface="Albertus MT Lt" panose="020E0502030304020304" pitchFamily="34" charset="0"/>
              </a:rPr>
              <a:t>Water Accounts: To better assess the availability, uses and economic contribution of water.</a:t>
            </a:r>
          </a:p>
          <a:p>
            <a:pPr algn="just"/>
            <a:r>
              <a:rPr lang="en-US" sz="2000" dirty="0">
                <a:solidFill>
                  <a:srgbClr val="333333"/>
                </a:solidFill>
                <a:latin typeface="Albertus MT Lt" panose="020E0502030304020304" pitchFamily="34" charset="0"/>
              </a:rPr>
              <a:t>Mineral Accounts: To help ensure appropriate decisions are made regarding the investment of mineral revenues to provide for future economic growth. </a:t>
            </a:r>
          </a:p>
          <a:p>
            <a:pPr algn="just"/>
            <a:r>
              <a:rPr lang="en-US" sz="2000" dirty="0">
                <a:solidFill>
                  <a:srgbClr val="333333"/>
                </a:solidFill>
                <a:latin typeface="Albertus MT Lt" panose="020E0502030304020304" pitchFamily="34" charset="0"/>
              </a:rPr>
              <a:t>Energy Accounts: To provide systematic resource information about the use and supply of energy.</a:t>
            </a:r>
          </a:p>
        </p:txBody>
      </p:sp>
      <p:sp>
        <p:nvSpPr>
          <p:cNvPr id="4" name="Slide Number Placeholder 3"/>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4</a:t>
            </a:fld>
            <a:endParaRPr lang="en-GB" dirty="0">
              <a:solidFill>
                <a:prstClr val="black"/>
              </a:solidFill>
            </a:endParaRPr>
          </a:p>
        </p:txBody>
      </p:sp>
      <p:sp>
        <p:nvSpPr>
          <p:cNvPr id="6" name="Content Placeholder 2"/>
          <p:cNvSpPr txBox="1">
            <a:spLocks/>
          </p:cNvSpPr>
          <p:nvPr/>
        </p:nvSpPr>
        <p:spPr>
          <a:xfrm>
            <a:off x="263237" y="1544033"/>
            <a:ext cx="11856027" cy="248583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ZA" sz="2000" dirty="0">
                <a:latin typeface="Albertus MT Lt" panose="020E0502030304020304" pitchFamily="34" charset="0"/>
              </a:rPr>
              <a:t>Limited (scarce) water resources – Botswana is a semi arid country with a mean annual rainfall of around 450mm.</a:t>
            </a:r>
          </a:p>
          <a:p>
            <a:r>
              <a:rPr lang="en-ZA" sz="2000" dirty="0">
                <a:latin typeface="Albertus MT Lt" panose="020E0502030304020304" pitchFamily="34" charset="0"/>
              </a:rPr>
              <a:t>Power shortage – For years Botswana has been importing most of its electricity from neighbouring countries.</a:t>
            </a:r>
          </a:p>
          <a:p>
            <a:r>
              <a:rPr lang="en-ZA" sz="2000" dirty="0">
                <a:latin typeface="Albertus MT Lt" panose="020E0502030304020304" pitchFamily="34" charset="0"/>
              </a:rPr>
              <a:t>Reliance on mineral resources – Minerals (mostly diamonds) are the backbone of Botswana’s economy.</a:t>
            </a:r>
          </a:p>
          <a:p>
            <a:pPr marL="0" indent="0">
              <a:buNone/>
            </a:pPr>
            <a:r>
              <a:rPr lang="en-ZA" sz="2000" dirty="0">
                <a:latin typeface="Albertus MT Lt" panose="020E0502030304020304" pitchFamily="34" charset="0"/>
              </a:rPr>
              <a:t>This issues make the compilation of the accounts relevant, because its only when we begin to monitor the flows and the stocks of our natural resources that we would be able to manage them properly.</a:t>
            </a:r>
          </a:p>
        </p:txBody>
      </p:sp>
      <p:sp>
        <p:nvSpPr>
          <p:cNvPr id="7" name="Title 1"/>
          <p:cNvSpPr>
            <a:spLocks noGrp="1"/>
          </p:cNvSpPr>
          <p:nvPr>
            <p:ph type="title"/>
          </p:nvPr>
        </p:nvSpPr>
        <p:spPr>
          <a:xfrm>
            <a:off x="1741930" y="862446"/>
            <a:ext cx="8347643" cy="675409"/>
          </a:xfrm>
        </p:spPr>
        <p:txBody>
          <a:bodyPr>
            <a:normAutofit/>
          </a:bodyPr>
          <a:lstStyle/>
          <a:p>
            <a:r>
              <a:rPr lang="en-ZA"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ISSUES AND CHALLENGES</a:t>
            </a:r>
          </a:p>
        </p:txBody>
      </p:sp>
    </p:spTree>
    <p:extLst>
      <p:ext uri="{BB962C8B-B14F-4D97-AF65-F5344CB8AC3E}">
        <p14:creationId xmlns:p14="http://schemas.microsoft.com/office/powerpoint/2010/main" val="158335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61897" y="873897"/>
            <a:ext cx="6082145" cy="696191"/>
          </a:xfrm>
          <a:noFill/>
        </p:spPr>
        <p:txBody>
          <a:bodyPr>
            <a:normAutofit/>
          </a:bodyPr>
          <a:lstStyle/>
          <a:p>
            <a:r>
              <a:rPr lang="en-ZA"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METHODOLOGY</a:t>
            </a:r>
          </a:p>
        </p:txBody>
      </p:sp>
      <p:sp>
        <p:nvSpPr>
          <p:cNvPr id="2" name="Content Placeholder 1"/>
          <p:cNvSpPr>
            <a:spLocks noGrp="1"/>
          </p:cNvSpPr>
          <p:nvPr>
            <p:ph idx="1"/>
          </p:nvPr>
        </p:nvSpPr>
        <p:spPr>
          <a:xfrm>
            <a:off x="541020" y="1684618"/>
            <a:ext cx="10866120" cy="4544731"/>
          </a:xfrm>
        </p:spPr>
        <p:txBody>
          <a:bodyPr>
            <a:normAutofit fontScale="92500"/>
          </a:bodyPr>
          <a:lstStyle/>
          <a:p>
            <a:pPr>
              <a:buFont typeface="Wingdings" panose="05000000000000000000" pitchFamily="2" charset="2"/>
              <a:buChar char="Ø"/>
            </a:pPr>
            <a:r>
              <a:rPr lang="en-US" sz="2400" cap="none" dirty="0">
                <a:latin typeface="Albertus MT Lt" panose="020E0502030304020304" pitchFamily="34" charset="0"/>
              </a:rPr>
              <a:t>Botswana adopted the UN methodology of the System of Environmental Economic Accounting (SEEA). </a:t>
            </a:r>
          </a:p>
          <a:p>
            <a:pPr>
              <a:buFont typeface="Wingdings" panose="05000000000000000000" pitchFamily="2" charset="2"/>
              <a:buChar char="Ø"/>
            </a:pPr>
            <a:r>
              <a:rPr lang="en-US" sz="2400" cap="none" dirty="0" err="1">
                <a:latin typeface="Albertus MT Lt" panose="020E0502030304020304" pitchFamily="34" charset="0"/>
              </a:rPr>
              <a:t>SEEA</a:t>
            </a:r>
            <a:r>
              <a:rPr lang="en-US" sz="2400" cap="none" dirty="0">
                <a:latin typeface="Albertus MT Lt" panose="020E0502030304020304" pitchFamily="34" charset="0"/>
              </a:rPr>
              <a:t> central framework </a:t>
            </a:r>
            <a:r>
              <a:rPr lang="en-ZA" sz="2400" cap="none" dirty="0">
                <a:latin typeface="Albertus MT Lt" panose="020E0502030304020304" pitchFamily="34" charset="0"/>
              </a:rPr>
              <a:t>is a multipurpose conceptual framework for understanding the interactions between the environment and the economy.</a:t>
            </a:r>
            <a:r>
              <a:rPr lang="en-US" sz="2400" cap="none" dirty="0">
                <a:latin typeface="Albertus MT Lt" panose="020E0502030304020304" pitchFamily="34" charset="0"/>
              </a:rPr>
              <a:t> </a:t>
            </a:r>
          </a:p>
          <a:p>
            <a:pPr>
              <a:buFont typeface="Wingdings" panose="05000000000000000000" pitchFamily="2" charset="2"/>
              <a:buChar char="Ø"/>
            </a:pPr>
            <a:r>
              <a:rPr lang="en-US" sz="2400" cap="none" dirty="0" err="1">
                <a:latin typeface="Albertus MT Lt" panose="020E0502030304020304" pitchFamily="34" charset="0"/>
              </a:rPr>
              <a:t>SEEA</a:t>
            </a:r>
            <a:r>
              <a:rPr lang="en-US" sz="2400" cap="none" dirty="0">
                <a:latin typeface="Albertus MT Lt" panose="020E0502030304020304" pitchFamily="34" charset="0"/>
              </a:rPr>
              <a:t>-water;- contains standard concepts and methods for water accounting.</a:t>
            </a:r>
          </a:p>
          <a:p>
            <a:pPr>
              <a:buFont typeface="Wingdings" panose="05000000000000000000" pitchFamily="2" charset="2"/>
              <a:buChar char="Ø"/>
            </a:pPr>
            <a:r>
              <a:rPr lang="en-US" sz="2400" cap="none" dirty="0" err="1">
                <a:latin typeface="Albertus MT Lt" panose="020E0502030304020304" pitchFamily="34" charset="0"/>
              </a:rPr>
              <a:t>SEEA</a:t>
            </a:r>
            <a:r>
              <a:rPr lang="en-US" sz="2400" cap="none" dirty="0">
                <a:latin typeface="Albertus MT Lt" panose="020E0502030304020304" pitchFamily="34" charset="0"/>
              </a:rPr>
              <a:t>-energy;- multi-purpose framework which organizes energy-related statistics.</a:t>
            </a:r>
          </a:p>
          <a:p>
            <a:pPr>
              <a:buFont typeface="Wingdings" panose="05000000000000000000" pitchFamily="2" charset="2"/>
              <a:buChar char="Ø"/>
            </a:pPr>
            <a:endParaRPr lang="en-US" sz="2400" dirty="0">
              <a:latin typeface="Albertus MT Lt" panose="020E0502030304020304" pitchFamily="34" charset="0"/>
            </a:endParaRPr>
          </a:p>
          <a:p>
            <a:pPr marL="0" indent="0">
              <a:buNone/>
            </a:pPr>
            <a:r>
              <a:rPr lang="en-US" sz="2400" dirty="0">
                <a:latin typeface="Albertus MT Lt" panose="020E0502030304020304" pitchFamily="34" charset="0"/>
              </a:rPr>
              <a:t>Environmental Accounts compiled include:</a:t>
            </a:r>
          </a:p>
          <a:p>
            <a:pPr marL="514350" indent="-514350">
              <a:buFont typeface="+mj-lt"/>
              <a:buAutoNum type="romanLcPeriod"/>
            </a:pPr>
            <a:r>
              <a:rPr lang="en-US" sz="2400" dirty="0">
                <a:latin typeface="Albertus MT Lt" panose="020E0502030304020304" pitchFamily="34" charset="0"/>
              </a:rPr>
              <a:t>Water Accounts – Physical supply and use tables and Assets accounts.</a:t>
            </a:r>
          </a:p>
          <a:p>
            <a:pPr marL="514350" indent="-514350">
              <a:buFont typeface="+mj-lt"/>
              <a:buAutoNum type="romanLcPeriod"/>
            </a:pPr>
            <a:r>
              <a:rPr lang="en-US" sz="2400" dirty="0">
                <a:latin typeface="Albertus MT Lt" panose="020E0502030304020304" pitchFamily="34" charset="0"/>
              </a:rPr>
              <a:t>Energy Accounts – Physical supply and use Tables.</a:t>
            </a:r>
          </a:p>
          <a:p>
            <a:pPr marL="514350" indent="-514350">
              <a:buFont typeface="+mj-lt"/>
              <a:buAutoNum type="romanLcPeriod"/>
            </a:pPr>
            <a:r>
              <a:rPr lang="en-US" sz="2400" dirty="0">
                <a:latin typeface="Albertus MT Lt" panose="020E0502030304020304" pitchFamily="34" charset="0"/>
              </a:rPr>
              <a:t>Mineral Accounts – Physical and monetary asset accounts.</a:t>
            </a:r>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5</a:t>
            </a:fld>
            <a:endParaRPr lang="en-GB" dirty="0">
              <a:solidFill>
                <a:prstClr val="black"/>
              </a:solidFill>
            </a:endParaRPr>
          </a:p>
        </p:txBody>
      </p:sp>
    </p:spTree>
    <p:extLst>
      <p:ext uri="{BB962C8B-B14F-4D97-AF65-F5344CB8AC3E}">
        <p14:creationId xmlns:p14="http://schemas.microsoft.com/office/powerpoint/2010/main" val="328769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6383" y="804155"/>
            <a:ext cx="8126317" cy="640181"/>
          </a:xfrm>
        </p:spPr>
        <p:txBody>
          <a:bodyPr>
            <a:normAutofit/>
          </a:bodyPr>
          <a:lstStyle/>
          <a:p>
            <a:r>
              <a:rPr lang="en-ZA"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DATA NEEDS AND DATA PROVIDERS</a:t>
            </a:r>
          </a:p>
        </p:txBody>
      </p:sp>
      <p:sp>
        <p:nvSpPr>
          <p:cNvPr id="3" name="Content Placeholder 2"/>
          <p:cNvSpPr>
            <a:spLocks noGrp="1"/>
          </p:cNvSpPr>
          <p:nvPr>
            <p:ph idx="1"/>
          </p:nvPr>
        </p:nvSpPr>
        <p:spPr>
          <a:xfrm>
            <a:off x="207819" y="1532557"/>
            <a:ext cx="11984181" cy="4789186"/>
          </a:xfrm>
        </p:spPr>
        <p:txBody>
          <a:bodyPr>
            <a:normAutofit/>
          </a:bodyPr>
          <a:lstStyle/>
          <a:p>
            <a:pPr>
              <a:buFont typeface="Wingdings" panose="05000000000000000000" pitchFamily="2" charset="2"/>
              <a:buChar char="v"/>
            </a:pPr>
            <a:r>
              <a:rPr lang="en-ZA" sz="2000" cap="none" dirty="0">
                <a:latin typeface="Albertus MT Lt" panose="020E0502030304020304" pitchFamily="34" charset="0"/>
              </a:rPr>
              <a:t>Environmental Accounting is a data intensive process with numerous data providers.</a:t>
            </a:r>
          </a:p>
          <a:p>
            <a:pPr>
              <a:buFont typeface="Wingdings" panose="05000000000000000000" pitchFamily="2" charset="2"/>
              <a:buChar char="v"/>
            </a:pPr>
            <a:r>
              <a:rPr lang="en-US" sz="2000" dirty="0">
                <a:latin typeface="Albertus MT Lt" panose="020E0502030304020304" pitchFamily="34" charset="0"/>
              </a:rPr>
              <a:t>Multi-sectoral TWGs - assist in timely supply of relevant data and provide technical input in the analysis of the results generated by various component accounts. </a:t>
            </a:r>
          </a:p>
          <a:p>
            <a:pPr>
              <a:buFont typeface="Wingdings" panose="05000000000000000000" pitchFamily="2" charset="2"/>
              <a:buChar char="v"/>
            </a:pPr>
            <a:r>
              <a:rPr lang="en-ZA" sz="2000" dirty="0">
                <a:latin typeface="Albertus MT Lt" panose="020E0502030304020304" pitchFamily="34" charset="0"/>
              </a:rPr>
              <a:t>Data clean up, sorting and analysis with feedback to data providers to ensure credibility.</a:t>
            </a:r>
          </a:p>
          <a:p>
            <a:pPr>
              <a:buFont typeface="Wingdings" panose="05000000000000000000" pitchFamily="2" charset="2"/>
              <a:buChar char="v"/>
            </a:pPr>
            <a:r>
              <a:rPr lang="en-ZA" sz="2000" cap="none" dirty="0">
                <a:latin typeface="Albertus MT Lt" panose="020E0502030304020304" pitchFamily="34" charset="0"/>
              </a:rPr>
              <a:t>Seminars and workshops for stakeholders conducted to build capacity and share results from the accounts.</a:t>
            </a:r>
          </a:p>
          <a:p>
            <a:pPr marL="0" indent="0">
              <a:buNone/>
            </a:pPr>
            <a:r>
              <a:rPr lang="en-ZA" sz="2000" cap="none" dirty="0">
                <a:latin typeface="Albertus MT Lt" panose="020E0502030304020304" pitchFamily="34" charset="0"/>
              </a:rPr>
              <a:t>Some of the key data providers include:</a:t>
            </a:r>
          </a:p>
          <a:p>
            <a:pPr lvl="1"/>
            <a:r>
              <a:rPr lang="en-ZA" sz="2000" cap="none" dirty="0">
                <a:latin typeface="Albertus MT Lt" panose="020E0502030304020304" pitchFamily="34" charset="0"/>
              </a:rPr>
              <a:t>Statistics Botswana - GDP, Value added and Employment data.</a:t>
            </a:r>
          </a:p>
          <a:p>
            <a:pPr lvl="1"/>
            <a:r>
              <a:rPr lang="en-ZA" sz="2000" cap="none" dirty="0">
                <a:latin typeface="Albertus MT Lt" panose="020E0502030304020304" pitchFamily="34" charset="0"/>
              </a:rPr>
              <a:t>Mining companies - Production data.</a:t>
            </a:r>
          </a:p>
          <a:p>
            <a:pPr lvl="1"/>
            <a:r>
              <a:rPr lang="en-ZA" sz="2000" cap="none" dirty="0">
                <a:latin typeface="Albertus MT Lt" panose="020E0502030304020304" pitchFamily="34" charset="0"/>
              </a:rPr>
              <a:t>Water service provider - Annual water abstraction, return flows, sales data, </a:t>
            </a:r>
            <a:r>
              <a:rPr lang="en-ZA" sz="2000" cap="none" dirty="0" err="1">
                <a:latin typeface="Albertus MT Lt" panose="020E0502030304020304" pitchFamily="34" charset="0"/>
              </a:rPr>
              <a:t>etc</a:t>
            </a:r>
            <a:endParaRPr lang="en-ZA" sz="2000" cap="none" dirty="0">
              <a:latin typeface="Albertus MT Lt" panose="020E0502030304020304" pitchFamily="34" charset="0"/>
            </a:endParaRPr>
          </a:p>
          <a:p>
            <a:pPr lvl="1"/>
            <a:r>
              <a:rPr lang="en-ZA" sz="2000" cap="none" dirty="0">
                <a:latin typeface="Albertus MT Lt" panose="020E0502030304020304" pitchFamily="34" charset="0"/>
              </a:rPr>
              <a:t>Botswana Power Corporation – Electricity generation and coal sales data.</a:t>
            </a:r>
          </a:p>
          <a:p>
            <a:r>
              <a:rPr lang="en-ZA" sz="2000" cap="none" dirty="0">
                <a:latin typeface="Albertus MT Lt" panose="020E0502030304020304" pitchFamily="34" charset="0"/>
              </a:rPr>
              <a:t>Surveys – Surveys are carried out  to acquire unavailable data.</a:t>
            </a:r>
          </a:p>
          <a:p>
            <a:pPr marL="457200" lvl="1" indent="0">
              <a:buNone/>
            </a:pPr>
            <a:r>
              <a:rPr lang="en-ZA" sz="2000" cap="none" dirty="0">
                <a:latin typeface="Albertus MT Lt" panose="020E0502030304020304" pitchFamily="34" charset="0"/>
              </a:rPr>
              <a:t>e.g</a:t>
            </a:r>
            <a:r>
              <a:rPr lang="en-ZA" sz="2000" dirty="0">
                <a:latin typeface="Albertus MT Lt" panose="020E0502030304020304" pitchFamily="34" charset="0"/>
              </a:rPr>
              <a:t>.</a:t>
            </a:r>
            <a:r>
              <a:rPr lang="en-ZA" sz="2000" cap="none" dirty="0">
                <a:latin typeface="Albertus MT Lt" panose="020E0502030304020304" pitchFamily="34" charset="0"/>
              </a:rPr>
              <a:t> Annual irrigation survey and National energy use survey</a:t>
            </a:r>
          </a:p>
        </p:txBody>
      </p:sp>
      <p:sp>
        <p:nvSpPr>
          <p:cNvPr id="4" name="Slide Number Placeholder 3"/>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6</a:t>
            </a:fld>
            <a:endParaRPr lang="en-GB" dirty="0">
              <a:solidFill>
                <a:prstClr val="black"/>
              </a:solidFill>
            </a:endParaRPr>
          </a:p>
        </p:txBody>
      </p:sp>
    </p:spTree>
    <p:extLst>
      <p:ext uri="{BB962C8B-B14F-4D97-AF65-F5344CB8AC3E}">
        <p14:creationId xmlns:p14="http://schemas.microsoft.com/office/powerpoint/2010/main" val="2786320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5" name="Rectangle 7"/>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
        <p:nvSpPr>
          <p:cNvPr id="76806" name="Rectangle 10"/>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
        <p:nvSpPr>
          <p:cNvPr id="76808"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3338260754"/>
              </p:ext>
            </p:extLst>
          </p:nvPr>
        </p:nvGraphicFramePr>
        <p:xfrm>
          <a:off x="512045" y="1417638"/>
          <a:ext cx="11352234" cy="4801464"/>
        </p:xfrm>
        <a:graphic>
          <a:graphicData uri="http://schemas.openxmlformats.org/drawingml/2006/table">
            <a:tbl>
              <a:tblPr firstRow="1" bandRow="1">
                <a:tableStyleId>{5C22544A-7EE6-4342-B048-85BDC9FD1C3A}</a:tableStyleId>
              </a:tblPr>
              <a:tblGrid>
                <a:gridCol w="2223581">
                  <a:extLst>
                    <a:ext uri="{9D8B030D-6E8A-4147-A177-3AD203B41FA5}">
                      <a16:colId xmlns:a16="http://schemas.microsoft.com/office/drawing/2014/main" val="20000"/>
                    </a:ext>
                  </a:extLst>
                </a:gridCol>
                <a:gridCol w="9128653">
                  <a:extLst>
                    <a:ext uri="{9D8B030D-6E8A-4147-A177-3AD203B41FA5}">
                      <a16:colId xmlns:a16="http://schemas.microsoft.com/office/drawing/2014/main" val="20001"/>
                    </a:ext>
                  </a:extLst>
                </a:gridCol>
              </a:tblGrid>
              <a:tr h="292070">
                <a:tc>
                  <a:txBody>
                    <a:bodyPr/>
                    <a:lstStyle/>
                    <a:p>
                      <a:pPr algn="ctr"/>
                      <a:r>
                        <a:rPr lang="en-ZA" sz="1400" dirty="0">
                          <a:solidFill>
                            <a:schemeClr val="tx1"/>
                          </a:solidFill>
                          <a:latin typeface="+mj-lt"/>
                        </a:rPr>
                        <a:t>Organisation</a:t>
                      </a:r>
                    </a:p>
                  </a:txBody>
                  <a:tcPr marL="121920" marR="121920"/>
                </a:tc>
                <a:tc>
                  <a:txBody>
                    <a:bodyPr/>
                    <a:lstStyle/>
                    <a:p>
                      <a:pPr algn="ctr"/>
                      <a:r>
                        <a:rPr lang="en-ZA" sz="1400" dirty="0">
                          <a:solidFill>
                            <a:schemeClr val="tx1"/>
                          </a:solidFill>
                          <a:latin typeface="+mj-lt"/>
                        </a:rPr>
                        <a:t>Data required</a:t>
                      </a:r>
                    </a:p>
                  </a:txBody>
                  <a:tcPr marL="121920" marR="121920"/>
                </a:tc>
                <a:extLst>
                  <a:ext uri="{0D108BD9-81ED-4DB2-BD59-A6C34878D82A}">
                    <a16:rowId xmlns:a16="http://schemas.microsoft.com/office/drawing/2014/main" val="10000"/>
                  </a:ext>
                </a:extLst>
              </a:tr>
              <a:tr h="905417">
                <a:tc>
                  <a:txBody>
                    <a:bodyPr/>
                    <a:lstStyle/>
                    <a:p>
                      <a:pPr algn="ctr"/>
                      <a:r>
                        <a:rPr lang="en-ZA" sz="1400" dirty="0">
                          <a:latin typeface="+mj-lt"/>
                        </a:rPr>
                        <a:t>Ministry of Agriculture (MoA)</a:t>
                      </a:r>
                    </a:p>
                  </a:txBody>
                  <a:tcPr marL="121920" marR="121920"/>
                </a:tc>
                <a:tc>
                  <a:txBody>
                    <a:bodyPr/>
                    <a:lstStyle/>
                    <a:p>
                      <a:pPr algn="l"/>
                      <a:r>
                        <a:rPr lang="en-ZA" sz="1400" dirty="0">
                          <a:latin typeface="+mj-lt"/>
                        </a:rPr>
                        <a:t>Irrigated area per annum, </a:t>
                      </a:r>
                      <a:r>
                        <a:rPr lang="en-ZA" sz="1400" baseline="0" dirty="0">
                          <a:latin typeface="+mj-lt"/>
                        </a:rPr>
                        <a:t> technology, water use by source, production, </a:t>
                      </a:r>
                    </a:p>
                    <a:p>
                      <a:pPr algn="l"/>
                      <a:r>
                        <a:rPr lang="en-ZA" sz="1400" baseline="0" dirty="0">
                          <a:latin typeface="+mj-lt"/>
                        </a:rPr>
                        <a:t>Number of livestock per annum</a:t>
                      </a:r>
                    </a:p>
                    <a:p>
                      <a:pPr algn="l"/>
                      <a:r>
                        <a:rPr lang="en-ZA" sz="1400" baseline="0" dirty="0">
                          <a:latin typeface="+mj-lt"/>
                        </a:rPr>
                        <a:t>Number and capacity of agricultural dams,  annual water storage &amp; use</a:t>
                      </a:r>
                    </a:p>
                    <a:p>
                      <a:pPr algn="l"/>
                      <a:r>
                        <a:rPr lang="en-ZA" sz="1400" baseline="0" dirty="0">
                          <a:latin typeface="+mj-lt"/>
                        </a:rPr>
                        <a:t>Costs &amp; revenues of agricultural dams &amp; irrigation schemes</a:t>
                      </a:r>
                      <a:endParaRPr lang="en-ZA" sz="1400" dirty="0">
                        <a:latin typeface="+mj-lt"/>
                      </a:endParaRPr>
                    </a:p>
                  </a:txBody>
                  <a:tcPr marL="121920" marR="121920"/>
                </a:tc>
                <a:extLst>
                  <a:ext uri="{0D108BD9-81ED-4DB2-BD59-A6C34878D82A}">
                    <a16:rowId xmlns:a16="http://schemas.microsoft.com/office/drawing/2014/main" val="10001"/>
                  </a:ext>
                </a:extLst>
              </a:tr>
              <a:tr h="496519">
                <a:tc>
                  <a:txBody>
                    <a:bodyPr/>
                    <a:lstStyle/>
                    <a:p>
                      <a:pPr algn="ctr"/>
                      <a:r>
                        <a:rPr lang="en-ZA" sz="1400" dirty="0">
                          <a:latin typeface="+mj-lt"/>
                        </a:rPr>
                        <a:t>Mining Companies</a:t>
                      </a:r>
                    </a:p>
                  </a:txBody>
                  <a:tcPr marL="121920" marR="121920"/>
                </a:tc>
                <a:tc>
                  <a:txBody>
                    <a:bodyPr/>
                    <a:lstStyle/>
                    <a:p>
                      <a:pPr algn="l"/>
                      <a:r>
                        <a:rPr lang="en-ZA" sz="1400" dirty="0">
                          <a:latin typeface="+mj-lt"/>
                        </a:rPr>
                        <a:t>Annual water abstraction,</a:t>
                      </a:r>
                      <a:r>
                        <a:rPr lang="en-ZA" sz="1400" baseline="0" dirty="0">
                          <a:latin typeface="+mj-lt"/>
                        </a:rPr>
                        <a:t> return flows, water supplied to/from other economic sectors</a:t>
                      </a:r>
                      <a:endParaRPr lang="en-ZA" sz="1400" dirty="0">
                        <a:latin typeface="+mj-lt"/>
                      </a:endParaRPr>
                    </a:p>
                    <a:p>
                      <a:pPr algn="l"/>
                      <a:r>
                        <a:rPr lang="en-ZA" sz="1400" dirty="0">
                          <a:latin typeface="+mj-lt"/>
                        </a:rPr>
                        <a:t>Costs of water abstraction p.a., Capital </a:t>
                      </a:r>
                      <a:r>
                        <a:rPr lang="en-ZA" sz="1400" dirty="0" err="1">
                          <a:latin typeface="+mj-lt"/>
                        </a:rPr>
                        <a:t>expediture</a:t>
                      </a:r>
                      <a:r>
                        <a:rPr lang="en-ZA" sz="1400" dirty="0">
                          <a:latin typeface="+mj-lt"/>
                        </a:rPr>
                        <a:t> </a:t>
                      </a:r>
                      <a:r>
                        <a:rPr lang="en-ZA" sz="1400" dirty="0" err="1">
                          <a:latin typeface="+mj-lt"/>
                        </a:rPr>
                        <a:t>p.a</a:t>
                      </a:r>
                      <a:endParaRPr lang="en-ZA" sz="1400" dirty="0">
                        <a:latin typeface="+mj-lt"/>
                      </a:endParaRPr>
                    </a:p>
                  </a:txBody>
                  <a:tcPr marL="121920" marR="121920"/>
                </a:tc>
                <a:extLst>
                  <a:ext uri="{0D108BD9-81ED-4DB2-BD59-A6C34878D82A}">
                    <a16:rowId xmlns:a16="http://schemas.microsoft.com/office/drawing/2014/main" val="10002"/>
                  </a:ext>
                </a:extLst>
              </a:tr>
              <a:tr h="496519">
                <a:tc>
                  <a:txBody>
                    <a:bodyPr/>
                    <a:lstStyle/>
                    <a:p>
                      <a:pPr algn="ctr"/>
                      <a:r>
                        <a:rPr lang="en-ZA" sz="1400" dirty="0">
                          <a:latin typeface="+mj-lt"/>
                        </a:rPr>
                        <a:t>Energy Industry (BPC)</a:t>
                      </a:r>
                    </a:p>
                  </a:txBody>
                  <a:tcPr marL="121920" marR="121920"/>
                </a:tc>
                <a:tc>
                  <a:txBody>
                    <a:bodyPr/>
                    <a:lstStyle/>
                    <a:p>
                      <a:pPr algn="l"/>
                      <a:r>
                        <a:rPr lang="en-ZA" sz="1400" kern="1200" dirty="0">
                          <a:solidFill>
                            <a:schemeClr val="dk1"/>
                          </a:solidFill>
                          <a:latin typeface="+mn-lt"/>
                          <a:ea typeface="+mn-ea"/>
                          <a:cs typeface="+mn-cs"/>
                        </a:rPr>
                        <a:t>Annual water abstraction,</a:t>
                      </a:r>
                      <a:r>
                        <a:rPr lang="en-ZA" sz="1400" kern="1200" baseline="0" dirty="0">
                          <a:solidFill>
                            <a:schemeClr val="dk1"/>
                          </a:solidFill>
                          <a:latin typeface="+mn-lt"/>
                          <a:ea typeface="+mn-ea"/>
                          <a:cs typeface="+mn-cs"/>
                        </a:rPr>
                        <a:t> return flows, water supplied to/from other economic sectors</a:t>
                      </a:r>
                      <a:endParaRPr lang="en-ZA" sz="1400" kern="1200" dirty="0">
                        <a:solidFill>
                          <a:schemeClr val="dk1"/>
                        </a:solidFill>
                        <a:latin typeface="+mn-lt"/>
                        <a:ea typeface="+mn-ea"/>
                        <a:cs typeface="+mn-cs"/>
                      </a:endParaRPr>
                    </a:p>
                    <a:p>
                      <a:pPr algn="l"/>
                      <a:r>
                        <a:rPr lang="en-ZA" sz="1400" kern="1200" dirty="0">
                          <a:solidFill>
                            <a:schemeClr val="dk1"/>
                          </a:solidFill>
                          <a:latin typeface="+mn-lt"/>
                          <a:ea typeface="+mn-ea"/>
                          <a:cs typeface="+mn-cs"/>
                        </a:rPr>
                        <a:t>Costs of water abstraction p.a., Capital </a:t>
                      </a:r>
                      <a:r>
                        <a:rPr lang="en-ZA" sz="1400" kern="1200" dirty="0" err="1">
                          <a:solidFill>
                            <a:schemeClr val="dk1"/>
                          </a:solidFill>
                          <a:latin typeface="+mn-lt"/>
                          <a:ea typeface="+mn-ea"/>
                          <a:cs typeface="+mn-cs"/>
                        </a:rPr>
                        <a:t>expediture</a:t>
                      </a:r>
                      <a:r>
                        <a:rPr lang="en-ZA" sz="1400" kern="1200" dirty="0">
                          <a:solidFill>
                            <a:schemeClr val="dk1"/>
                          </a:solidFill>
                          <a:latin typeface="+mn-lt"/>
                          <a:ea typeface="+mn-ea"/>
                          <a:cs typeface="+mn-cs"/>
                        </a:rPr>
                        <a:t> </a:t>
                      </a:r>
                      <a:r>
                        <a:rPr lang="en-ZA" sz="1400" kern="1200" dirty="0" err="1">
                          <a:solidFill>
                            <a:schemeClr val="dk1"/>
                          </a:solidFill>
                          <a:latin typeface="+mn-lt"/>
                          <a:ea typeface="+mn-ea"/>
                          <a:cs typeface="+mn-cs"/>
                        </a:rPr>
                        <a:t>p.a</a:t>
                      </a:r>
                      <a:endParaRPr lang="en-ZA" sz="1400" kern="1200" dirty="0">
                        <a:solidFill>
                          <a:schemeClr val="dk1"/>
                        </a:solidFill>
                        <a:latin typeface="+mn-lt"/>
                        <a:ea typeface="+mn-ea"/>
                        <a:cs typeface="+mn-cs"/>
                      </a:endParaRPr>
                    </a:p>
                  </a:txBody>
                  <a:tcPr marL="121920" marR="121920"/>
                </a:tc>
                <a:extLst>
                  <a:ext uri="{0D108BD9-81ED-4DB2-BD59-A6C34878D82A}">
                    <a16:rowId xmlns:a16="http://schemas.microsoft.com/office/drawing/2014/main" val="10003"/>
                  </a:ext>
                </a:extLst>
              </a:tr>
              <a:tr h="700968">
                <a:tc>
                  <a:txBody>
                    <a:bodyPr/>
                    <a:lstStyle/>
                    <a:p>
                      <a:pPr algn="ctr"/>
                      <a:r>
                        <a:rPr lang="en-ZA" sz="1400" dirty="0">
                          <a:latin typeface="+mj-lt"/>
                        </a:rPr>
                        <a:t>Statistics</a:t>
                      </a:r>
                      <a:r>
                        <a:rPr lang="en-ZA" sz="1400" baseline="0" dirty="0">
                          <a:latin typeface="+mj-lt"/>
                        </a:rPr>
                        <a:t> Botswana</a:t>
                      </a:r>
                      <a:endParaRPr lang="en-ZA" sz="1400" dirty="0">
                        <a:latin typeface="+mj-lt"/>
                      </a:endParaRPr>
                    </a:p>
                  </a:txBody>
                  <a:tcPr marL="121920" marR="121920"/>
                </a:tc>
                <a:tc>
                  <a:txBody>
                    <a:bodyPr/>
                    <a:lstStyle/>
                    <a:p>
                      <a:pPr algn="l"/>
                      <a:r>
                        <a:rPr lang="en-ZA" sz="1400" dirty="0">
                          <a:latin typeface="+mj-lt"/>
                        </a:rPr>
                        <a:t>Value added by economic sector and year</a:t>
                      </a:r>
                    </a:p>
                    <a:p>
                      <a:pPr algn="l"/>
                      <a:r>
                        <a:rPr lang="en-ZA" sz="1400" dirty="0">
                          <a:latin typeface="+mj-lt"/>
                        </a:rPr>
                        <a:t>Employment by economic sector and year</a:t>
                      </a:r>
                    </a:p>
                    <a:p>
                      <a:pPr algn="l"/>
                      <a:r>
                        <a:rPr lang="en-ZA" sz="1400" dirty="0">
                          <a:latin typeface="+mj-lt"/>
                        </a:rPr>
                        <a:t>Population Census figures on population numbers and access to water &amp; sanitation.</a:t>
                      </a:r>
                    </a:p>
                  </a:txBody>
                  <a:tcPr marL="121920" marR="121920"/>
                </a:tc>
                <a:extLst>
                  <a:ext uri="{0D108BD9-81ED-4DB2-BD59-A6C34878D82A}">
                    <a16:rowId xmlns:a16="http://schemas.microsoft.com/office/drawing/2014/main" val="10004"/>
                  </a:ext>
                </a:extLst>
              </a:tr>
              <a:tr h="905417">
                <a:tc>
                  <a:txBody>
                    <a:bodyPr/>
                    <a:lstStyle/>
                    <a:p>
                      <a:pPr algn="ctr"/>
                      <a:r>
                        <a:rPr lang="en-ZA" sz="1400" dirty="0">
                          <a:latin typeface="+mj-lt"/>
                        </a:rPr>
                        <a:t>Water Service Providers (WUC)</a:t>
                      </a:r>
                    </a:p>
                  </a:txBody>
                  <a:tcPr marL="121920" marR="121920"/>
                </a:tc>
                <a:tc>
                  <a:txBody>
                    <a:bodyPr/>
                    <a:lstStyle/>
                    <a:p>
                      <a:pPr algn="l"/>
                      <a:r>
                        <a:rPr lang="en-ZA" sz="1400" kern="1200" dirty="0">
                          <a:solidFill>
                            <a:schemeClr val="dk1"/>
                          </a:solidFill>
                          <a:latin typeface="+mn-lt"/>
                          <a:ea typeface="+mn-ea"/>
                          <a:cs typeface="+mn-cs"/>
                        </a:rPr>
                        <a:t>Annual water abstraction,</a:t>
                      </a:r>
                      <a:r>
                        <a:rPr lang="en-ZA" sz="1400" kern="1200" baseline="0" dirty="0">
                          <a:solidFill>
                            <a:schemeClr val="dk1"/>
                          </a:solidFill>
                          <a:latin typeface="+mn-lt"/>
                          <a:ea typeface="+mn-ea"/>
                          <a:cs typeface="+mn-cs"/>
                        </a:rPr>
                        <a:t> return flows, water supplied to/from other economic sectors, Client categorised by economic sector,  water sales by economic sector, exports and imports by MC, Waste water, Dam levels, inflows and abstractions</a:t>
                      </a:r>
                      <a:endParaRPr lang="en-ZA" sz="1400" kern="1200" dirty="0">
                        <a:solidFill>
                          <a:schemeClr val="dk1"/>
                        </a:solidFill>
                        <a:latin typeface="+mn-lt"/>
                        <a:ea typeface="+mn-ea"/>
                        <a:cs typeface="+mn-cs"/>
                      </a:endParaRPr>
                    </a:p>
                    <a:p>
                      <a:pPr algn="l"/>
                      <a:r>
                        <a:rPr lang="en-ZA" sz="1400" kern="1200" dirty="0">
                          <a:solidFill>
                            <a:schemeClr val="dk1"/>
                          </a:solidFill>
                          <a:latin typeface="+mn-lt"/>
                          <a:ea typeface="+mn-ea"/>
                          <a:cs typeface="+mn-cs"/>
                        </a:rPr>
                        <a:t>O&amp;M </a:t>
                      </a:r>
                      <a:r>
                        <a:rPr lang="en-ZA" sz="1400" kern="1200" dirty="0" err="1">
                          <a:solidFill>
                            <a:schemeClr val="dk1"/>
                          </a:solidFill>
                          <a:latin typeface="+mn-lt"/>
                          <a:ea typeface="+mn-ea"/>
                          <a:cs typeface="+mn-cs"/>
                        </a:rPr>
                        <a:t>expediture</a:t>
                      </a:r>
                      <a:r>
                        <a:rPr lang="en-ZA" sz="1400" kern="1200" baseline="0" dirty="0">
                          <a:solidFill>
                            <a:schemeClr val="dk1"/>
                          </a:solidFill>
                          <a:latin typeface="+mn-lt"/>
                          <a:ea typeface="+mn-ea"/>
                          <a:cs typeface="+mn-cs"/>
                        </a:rPr>
                        <a:t> </a:t>
                      </a:r>
                      <a:r>
                        <a:rPr lang="en-ZA" sz="1400" kern="1200" dirty="0">
                          <a:solidFill>
                            <a:schemeClr val="dk1"/>
                          </a:solidFill>
                          <a:latin typeface="+mn-lt"/>
                          <a:ea typeface="+mn-ea"/>
                          <a:cs typeface="+mn-cs"/>
                        </a:rPr>
                        <a:t>p.a., Capital </a:t>
                      </a:r>
                      <a:r>
                        <a:rPr lang="en-ZA" sz="1400" kern="1200" dirty="0" err="1">
                          <a:solidFill>
                            <a:schemeClr val="dk1"/>
                          </a:solidFill>
                          <a:latin typeface="+mn-lt"/>
                          <a:ea typeface="+mn-ea"/>
                          <a:cs typeface="+mn-cs"/>
                        </a:rPr>
                        <a:t>expediture</a:t>
                      </a:r>
                      <a:r>
                        <a:rPr lang="en-ZA" sz="1400" kern="1200" dirty="0">
                          <a:solidFill>
                            <a:schemeClr val="dk1"/>
                          </a:solidFill>
                          <a:latin typeface="+mn-lt"/>
                          <a:ea typeface="+mn-ea"/>
                          <a:cs typeface="+mn-cs"/>
                        </a:rPr>
                        <a:t> </a:t>
                      </a:r>
                      <a:r>
                        <a:rPr lang="en-ZA" sz="1400" kern="1200" dirty="0" err="1">
                          <a:solidFill>
                            <a:schemeClr val="dk1"/>
                          </a:solidFill>
                          <a:latin typeface="+mn-lt"/>
                          <a:ea typeface="+mn-ea"/>
                          <a:cs typeface="+mn-cs"/>
                        </a:rPr>
                        <a:t>p.a</a:t>
                      </a:r>
                      <a:endParaRPr lang="en-ZA" sz="1400" kern="1200" dirty="0">
                        <a:solidFill>
                          <a:schemeClr val="dk1"/>
                        </a:solidFill>
                        <a:latin typeface="+mn-lt"/>
                        <a:ea typeface="+mn-ea"/>
                        <a:cs typeface="+mn-cs"/>
                      </a:endParaRPr>
                    </a:p>
                    <a:p>
                      <a:pPr algn="l"/>
                      <a:endParaRPr lang="en-ZA" sz="1400" dirty="0">
                        <a:latin typeface="+mj-lt"/>
                      </a:endParaRPr>
                    </a:p>
                  </a:txBody>
                  <a:tcPr marL="121920" marR="121920"/>
                </a:tc>
                <a:extLst>
                  <a:ext uri="{0D108BD9-81ED-4DB2-BD59-A6C34878D82A}">
                    <a16:rowId xmlns:a16="http://schemas.microsoft.com/office/drawing/2014/main" val="10005"/>
                  </a:ext>
                </a:extLst>
              </a:tr>
              <a:tr h="839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400" kern="1200" dirty="0">
                          <a:solidFill>
                            <a:schemeClr val="dk1"/>
                          </a:solidFill>
                          <a:latin typeface="+mn-lt"/>
                          <a:ea typeface="+mn-ea"/>
                          <a:cs typeface="+mn-cs"/>
                        </a:rPr>
                        <a:t>Water Service Providers (DWA</a:t>
                      </a:r>
                      <a:r>
                        <a:rPr lang="en-ZA" sz="1400" kern="1200" baseline="0" dirty="0">
                          <a:solidFill>
                            <a:schemeClr val="dk1"/>
                          </a:solidFill>
                          <a:latin typeface="+mn-lt"/>
                          <a:ea typeface="+mn-ea"/>
                          <a:cs typeface="+mn-cs"/>
                        </a:rPr>
                        <a:t> &amp; PMO</a:t>
                      </a:r>
                      <a:r>
                        <a:rPr lang="en-ZA" sz="1400" kern="1200" dirty="0">
                          <a:solidFill>
                            <a:schemeClr val="dk1"/>
                          </a:solidFill>
                          <a:latin typeface="+mn-lt"/>
                          <a:ea typeface="+mn-ea"/>
                          <a:cs typeface="+mn-cs"/>
                        </a:rPr>
                        <a:t>)</a:t>
                      </a:r>
                    </a:p>
                    <a:p>
                      <a:pPr algn="ctr"/>
                      <a:endParaRPr lang="en-ZA" sz="1400" dirty="0">
                        <a:latin typeface="+mj-lt"/>
                      </a:endParaRPr>
                    </a:p>
                  </a:txBody>
                  <a:tcPr marL="121920" marR="121920"/>
                </a:tc>
                <a:tc>
                  <a:txBody>
                    <a:bodyPr/>
                    <a:lstStyle/>
                    <a:p>
                      <a:pPr algn="l"/>
                      <a:r>
                        <a:rPr lang="en-ZA" sz="1400" dirty="0">
                          <a:latin typeface="+mj-lt"/>
                        </a:rPr>
                        <a:t>WAB Reports, Dam inflows, evapotranspiration calculations, safe yield monitoring for ground and surface water, transboundary water balances, soil moisture </a:t>
                      </a:r>
                      <a:r>
                        <a:rPr lang="en-ZA" sz="1400" dirty="0" err="1">
                          <a:latin typeface="+mj-lt"/>
                        </a:rPr>
                        <a:t>modeling</a:t>
                      </a:r>
                      <a:r>
                        <a:rPr lang="en-ZA" sz="1400" dirty="0">
                          <a:latin typeface="+mj-lt"/>
                        </a:rPr>
                        <a:t>, O&amp;M expenditure</a:t>
                      </a:r>
                      <a:r>
                        <a:rPr lang="en-ZA" sz="1400" baseline="0" dirty="0">
                          <a:latin typeface="+mj-lt"/>
                        </a:rPr>
                        <a:t> </a:t>
                      </a:r>
                      <a:r>
                        <a:rPr lang="en-ZA" sz="1400" baseline="0" dirty="0" err="1">
                          <a:latin typeface="+mj-lt"/>
                        </a:rPr>
                        <a:t>p.a</a:t>
                      </a:r>
                      <a:r>
                        <a:rPr lang="en-ZA" sz="1400" baseline="0" dirty="0">
                          <a:latin typeface="+mj-lt"/>
                        </a:rPr>
                        <a:t>, Capital expenditure </a:t>
                      </a:r>
                      <a:r>
                        <a:rPr lang="en-ZA" sz="1400" baseline="0" dirty="0" err="1">
                          <a:latin typeface="+mj-lt"/>
                        </a:rPr>
                        <a:t>p.a</a:t>
                      </a:r>
                      <a:endParaRPr lang="en-ZA" sz="1400" dirty="0">
                        <a:latin typeface="+mj-lt"/>
                      </a:endParaRPr>
                    </a:p>
                  </a:txBody>
                  <a:tcPr marL="121920" marR="121920"/>
                </a:tc>
                <a:extLst>
                  <a:ext uri="{0D108BD9-81ED-4DB2-BD59-A6C34878D82A}">
                    <a16:rowId xmlns:a16="http://schemas.microsoft.com/office/drawing/2014/main" val="10006"/>
                  </a:ext>
                </a:extLst>
              </a:tr>
            </a:tbl>
          </a:graphicData>
        </a:graphic>
      </p:graphicFrame>
      <p:sp>
        <p:nvSpPr>
          <p:cNvPr id="2" name="TextBox 1"/>
          <p:cNvSpPr txBox="1"/>
          <p:nvPr/>
        </p:nvSpPr>
        <p:spPr>
          <a:xfrm>
            <a:off x="467591" y="945573"/>
            <a:ext cx="11409218" cy="461665"/>
          </a:xfrm>
          <a:prstGeom prst="rect">
            <a:avLst/>
          </a:prstGeom>
          <a:noFill/>
        </p:spPr>
        <p:txBody>
          <a:bodyPr wrap="square" rtlCol="0">
            <a:spAutoFit/>
          </a:bodyPr>
          <a:lstStyle/>
          <a:p>
            <a:r>
              <a:rPr lang="en-ZA" sz="2400" dirty="0"/>
              <a:t>Detailed example from Water Accounts</a:t>
            </a:r>
          </a:p>
        </p:txBody>
      </p:sp>
    </p:spTree>
    <p:extLst>
      <p:ext uri="{BB962C8B-B14F-4D97-AF65-F5344CB8AC3E}">
        <p14:creationId xmlns:p14="http://schemas.microsoft.com/office/powerpoint/2010/main" val="3780975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5701" y="865187"/>
            <a:ext cx="10364451" cy="586598"/>
          </a:xfrm>
          <a:noFill/>
        </p:spPr>
        <p:txBody>
          <a:bodyPr>
            <a:normAutofit/>
          </a:bodyPr>
          <a:lstStyle/>
          <a:p>
            <a:r>
              <a:rPr lang="en-US" sz="32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HIGHLIGHTS FROM THE ACCOUNTS</a:t>
            </a:r>
          </a:p>
        </p:txBody>
      </p:sp>
      <p:sp>
        <p:nvSpPr>
          <p:cNvPr id="2" name="Content Placeholder 1"/>
          <p:cNvSpPr>
            <a:spLocks noGrp="1"/>
          </p:cNvSpPr>
          <p:nvPr>
            <p:ph idx="1"/>
          </p:nvPr>
        </p:nvSpPr>
        <p:spPr>
          <a:xfrm>
            <a:off x="525434" y="1613778"/>
            <a:ext cx="4741718" cy="667021"/>
          </a:xfrm>
        </p:spPr>
        <p:txBody>
          <a:bodyPr>
            <a:normAutofit fontScale="77500" lnSpcReduction="20000"/>
          </a:bodyPr>
          <a:lstStyle/>
          <a:p>
            <a:r>
              <a:rPr lang="en-US" sz="2400" cap="none" dirty="0">
                <a:latin typeface="Albertus MT Lt" panose="020E0502030304020304" pitchFamily="34" charset="0"/>
              </a:rPr>
              <a:t>Water consumption by economic sector, 2013-14, 2014-15 and 2015-16 (MCM)</a:t>
            </a:r>
            <a:endParaRPr lang="en-ZA" sz="2400" cap="none" dirty="0">
              <a:latin typeface="Albertus MT Lt" panose="020E0502030304020304" pitchFamily="34" charset="0"/>
            </a:endParaRPr>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8</a:t>
            </a:fld>
            <a:endParaRPr lang="en-GB" dirty="0">
              <a:solidFill>
                <a:prstClr val="black"/>
              </a:solidFill>
            </a:endParaRPr>
          </a:p>
        </p:txBody>
      </p:sp>
      <p:graphicFrame>
        <p:nvGraphicFramePr>
          <p:cNvPr id="6" name="Chart 5"/>
          <p:cNvGraphicFramePr/>
          <p:nvPr>
            <p:extLst>
              <p:ext uri="{D42A27DB-BD31-4B8C-83A1-F6EECF244321}">
                <p14:modId xmlns:p14="http://schemas.microsoft.com/office/powerpoint/2010/main" val="2448770869"/>
              </p:ext>
            </p:extLst>
          </p:nvPr>
        </p:nvGraphicFramePr>
        <p:xfrm>
          <a:off x="456852" y="2262334"/>
          <a:ext cx="5198919" cy="4094017"/>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p:cNvPicPr>
          <p:nvPr/>
        </p:nvPicPr>
        <p:blipFill>
          <a:blip r:embed="rId3"/>
          <a:stretch>
            <a:fillRect/>
          </a:stretch>
        </p:blipFill>
        <p:spPr>
          <a:xfrm>
            <a:off x="6643946" y="2280799"/>
            <a:ext cx="5268193" cy="3778468"/>
          </a:xfrm>
          <a:prstGeom prst="rect">
            <a:avLst/>
          </a:prstGeom>
        </p:spPr>
      </p:pic>
      <p:sp>
        <p:nvSpPr>
          <p:cNvPr id="5" name="Rectangle 4"/>
          <p:cNvSpPr/>
          <p:nvPr/>
        </p:nvSpPr>
        <p:spPr>
          <a:xfrm>
            <a:off x="6403697" y="1799049"/>
            <a:ext cx="5748690" cy="369332"/>
          </a:xfrm>
          <a:prstGeom prst="rect">
            <a:avLst/>
          </a:prstGeom>
        </p:spPr>
        <p:txBody>
          <a:bodyPr wrap="none">
            <a:spAutoFit/>
          </a:bodyPr>
          <a:lstStyle/>
          <a:p>
            <a:pPr lvl="0">
              <a:defRPr/>
            </a:pPr>
            <a:r>
              <a:rPr lang="en-US" dirty="0">
                <a:latin typeface="Albertus MT Lt" panose="020E0502030304020304" pitchFamily="34" charset="0"/>
              </a:rPr>
              <a:t>Trends in Electricity production, imports and Use (MWh)</a:t>
            </a:r>
          </a:p>
        </p:txBody>
      </p:sp>
    </p:spTree>
    <p:extLst>
      <p:ext uri="{BB962C8B-B14F-4D97-AF65-F5344CB8AC3E}">
        <p14:creationId xmlns:p14="http://schemas.microsoft.com/office/powerpoint/2010/main" val="808253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372427" y="809683"/>
            <a:ext cx="5365173" cy="696191"/>
          </a:xfrm>
          <a:noFill/>
        </p:spPr>
        <p:txBody>
          <a:bodyPr>
            <a:normAutofit/>
          </a:bodyPr>
          <a:lstStyle/>
          <a:p>
            <a:r>
              <a:rPr lang="en-US" sz="3600" b="1" dirty="0">
                <a:ln w="9525">
                  <a:solidFill>
                    <a:schemeClr val="bg1"/>
                  </a:solidFill>
                  <a:prstDash val="solid"/>
                </a:ln>
                <a:effectLst>
                  <a:outerShdw blurRad="12700" dist="38100" dir="2700000" algn="tl" rotWithShape="0">
                    <a:srgbClr val="00B0F0"/>
                  </a:outerShdw>
                </a:effectLst>
                <a:latin typeface="Albertus MT Lt" panose="020E0502030304020304" pitchFamily="34" charset="0"/>
              </a:rPr>
              <a:t>ACHIEVEMENTS</a:t>
            </a:r>
          </a:p>
        </p:txBody>
      </p:sp>
      <p:sp>
        <p:nvSpPr>
          <p:cNvPr id="2" name="Content Placeholder 1"/>
          <p:cNvSpPr>
            <a:spLocks noGrp="1"/>
          </p:cNvSpPr>
          <p:nvPr>
            <p:ph idx="1"/>
          </p:nvPr>
        </p:nvSpPr>
        <p:spPr>
          <a:xfrm>
            <a:off x="239626" y="1417320"/>
            <a:ext cx="11855392" cy="5121593"/>
          </a:xfrm>
        </p:spPr>
        <p:txBody>
          <a:bodyPr>
            <a:normAutofit/>
          </a:bodyPr>
          <a:lstStyle/>
          <a:p>
            <a:pPr lvl="0">
              <a:buClr>
                <a:srgbClr val="2DA2BF"/>
              </a:buClr>
            </a:pPr>
            <a:r>
              <a:rPr lang="en-US" sz="2400" cap="none" dirty="0">
                <a:latin typeface="Albertus MT Lt" panose="020E0502030304020304" pitchFamily="34" charset="0"/>
              </a:rPr>
              <a:t>The country has fully institutionalized the accounts with </a:t>
            </a:r>
            <a:r>
              <a:rPr lang="en-US" sz="2400" dirty="0">
                <a:latin typeface="Albertus MT Lt" panose="020E0502030304020304" pitchFamily="34" charset="0"/>
              </a:rPr>
              <a:t>4 operational accounting units (Water, Energy, Minerals and Macro economic indicators unit).</a:t>
            </a:r>
          </a:p>
          <a:p>
            <a:pPr lvl="0">
              <a:buClr>
                <a:srgbClr val="2DA2BF"/>
              </a:buClr>
            </a:pPr>
            <a:r>
              <a:rPr lang="en-ZA" sz="2400" dirty="0">
                <a:latin typeface="Albertus MT Lt" panose="020E0502030304020304" pitchFamily="34" charset="0"/>
              </a:rPr>
              <a:t>Each accounting component has made substantial progress so far:</a:t>
            </a:r>
          </a:p>
          <a:p>
            <a:pPr lvl="1">
              <a:buClr>
                <a:srgbClr val="2DA2BF"/>
              </a:buClr>
            </a:pPr>
            <a:r>
              <a:rPr lang="en-US" sz="2400" b="1" cap="none" dirty="0">
                <a:solidFill>
                  <a:prstClr val="black"/>
                </a:solidFill>
                <a:latin typeface="Albertus MT Lt" panose="020E0502030304020304" pitchFamily="34" charset="0"/>
              </a:rPr>
              <a:t>Water accounts </a:t>
            </a:r>
            <a:r>
              <a:rPr lang="en-US" sz="2400" cap="none" dirty="0">
                <a:solidFill>
                  <a:prstClr val="black"/>
                </a:solidFill>
                <a:latin typeface="Albertus MT Lt" panose="020E0502030304020304" pitchFamily="34" charset="0"/>
              </a:rPr>
              <a:t>– 4 technical reports produced. Assets accounts and physical supply and use tables. </a:t>
            </a:r>
          </a:p>
          <a:p>
            <a:pPr lvl="1">
              <a:buClr>
                <a:srgbClr val="2DA2BF"/>
              </a:buClr>
            </a:pPr>
            <a:r>
              <a:rPr lang="en-US" sz="2400" b="1" cap="none" dirty="0">
                <a:solidFill>
                  <a:prstClr val="black"/>
                </a:solidFill>
                <a:latin typeface="Albertus MT Lt" panose="020E0502030304020304" pitchFamily="34" charset="0"/>
              </a:rPr>
              <a:t>Mineral accounts </a:t>
            </a:r>
            <a:r>
              <a:rPr lang="en-US" sz="2400" cap="none" dirty="0">
                <a:solidFill>
                  <a:prstClr val="black"/>
                </a:solidFill>
                <a:latin typeface="Albertus MT Lt" panose="020E0502030304020304" pitchFamily="34" charset="0"/>
              </a:rPr>
              <a:t>– 2 reports –  covers 5 mined commodities (diamonds, copper-nickel, coal, gold &amp; soda ash).</a:t>
            </a:r>
          </a:p>
          <a:p>
            <a:pPr lvl="1">
              <a:buClr>
                <a:srgbClr val="2DA2BF"/>
              </a:buClr>
            </a:pPr>
            <a:r>
              <a:rPr lang="en-US" sz="2400" b="1" cap="none" dirty="0">
                <a:solidFill>
                  <a:prstClr val="black"/>
                </a:solidFill>
                <a:latin typeface="Albertus MT Lt" panose="020E0502030304020304" pitchFamily="34" charset="0"/>
              </a:rPr>
              <a:t>Energy accounts </a:t>
            </a:r>
            <a:r>
              <a:rPr lang="en-US" sz="2400" cap="none" dirty="0">
                <a:solidFill>
                  <a:prstClr val="black"/>
                </a:solidFill>
                <a:latin typeface="Albertus MT Lt" panose="020E0502030304020304" pitchFamily="34" charset="0"/>
              </a:rPr>
              <a:t>– 2 reports –  accounts for electricity &amp; coal.</a:t>
            </a:r>
          </a:p>
          <a:p>
            <a:pPr lvl="1">
              <a:buClr>
                <a:srgbClr val="2DA2BF"/>
              </a:buClr>
            </a:pPr>
            <a:r>
              <a:rPr lang="en-US" sz="2400" b="1" cap="none" dirty="0">
                <a:solidFill>
                  <a:prstClr val="black"/>
                </a:solidFill>
                <a:latin typeface="Albertus MT Lt" panose="020E0502030304020304" pitchFamily="34" charset="0"/>
              </a:rPr>
              <a:t>Macroeconomic indicators of sustainable development </a:t>
            </a:r>
            <a:r>
              <a:rPr lang="en-US" sz="2400" cap="none" dirty="0">
                <a:solidFill>
                  <a:prstClr val="black"/>
                </a:solidFill>
                <a:latin typeface="Albertus MT Lt" panose="020E0502030304020304" pitchFamily="34" charset="0"/>
              </a:rPr>
              <a:t>- 3 reports produced.</a:t>
            </a:r>
          </a:p>
          <a:p>
            <a:pPr lvl="0">
              <a:buClr>
                <a:srgbClr val="2DA2BF"/>
              </a:buClr>
            </a:pPr>
            <a:r>
              <a:rPr lang="en-US" sz="2400" cap="none" dirty="0">
                <a:solidFill>
                  <a:prstClr val="black"/>
                </a:solidFill>
                <a:latin typeface="Albertus MT Lt" panose="020E0502030304020304" pitchFamily="34" charset="0"/>
              </a:rPr>
              <a:t>Besides technical reports; policy briefs, case studies and academic papers have been produced by various </a:t>
            </a:r>
            <a:r>
              <a:rPr lang="en-US" sz="2400" dirty="0" err="1">
                <a:solidFill>
                  <a:prstClr val="black"/>
                </a:solidFill>
                <a:latin typeface="Albertus MT Lt" panose="020E0502030304020304" pitchFamily="34" charset="0"/>
              </a:rPr>
              <a:t>EEA</a:t>
            </a:r>
            <a:r>
              <a:rPr lang="en-US" sz="2400" cap="none" dirty="0">
                <a:solidFill>
                  <a:prstClr val="black"/>
                </a:solidFill>
                <a:latin typeface="Albertus MT Lt" panose="020E0502030304020304" pitchFamily="34" charset="0"/>
              </a:rPr>
              <a:t> teams.</a:t>
            </a:r>
            <a:endParaRPr lang="en-US" sz="2400" cap="none" dirty="0"/>
          </a:p>
        </p:txBody>
      </p:sp>
      <p:sp>
        <p:nvSpPr>
          <p:cNvPr id="3" name="Slide Number Placeholder 2"/>
          <p:cNvSpPr>
            <a:spLocks noGrp="1"/>
          </p:cNvSpPr>
          <p:nvPr>
            <p:ph type="sldNum" sz="quarter" idx="12"/>
          </p:nvPr>
        </p:nvSpPr>
        <p:spPr/>
        <p:txBody>
          <a:bodyPr/>
          <a:lstStyle/>
          <a:p>
            <a:pPr>
              <a:defRPr/>
            </a:pPr>
            <a:fld id="{4D28C694-93C1-4EE6-91B7-DA85431ADCC2}" type="slidenum">
              <a:rPr lang="en-GB" smtClean="0">
                <a:solidFill>
                  <a:prstClr val="black"/>
                </a:solidFill>
              </a:rPr>
              <a:pPr>
                <a:defRPr/>
              </a:pPr>
              <a:t>9</a:t>
            </a:fld>
            <a:endParaRPr lang="en-GB" dirty="0">
              <a:solidFill>
                <a:prstClr val="black"/>
              </a:solidFill>
            </a:endParaRPr>
          </a:p>
        </p:txBody>
      </p:sp>
    </p:spTree>
    <p:extLst>
      <p:ext uri="{BB962C8B-B14F-4D97-AF65-F5344CB8AC3E}">
        <p14:creationId xmlns:p14="http://schemas.microsoft.com/office/powerpoint/2010/main" val="3726490342"/>
      </p:ext>
    </p:extLst>
  </p:cSld>
  <p:clrMapOvr>
    <a:masterClrMapping/>
  </p:clrMapOvr>
</p:sld>
</file>

<file path=ppt/theme/theme1.xml><?xml version="1.0" encoding="utf-8"?>
<a:theme xmlns:a="http://schemas.openxmlformats.org/drawingml/2006/main" name="13th ASSD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inal Draft-Envronmental Economic Accounting in Botswana " id="{9A8E0FE8-7726-4C1A-9CFF-FB1E26A474FF}" vid="{65ECCB7E-2F9C-4867-9D2C-159CB1BD0E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inal Draft-Envronmental Economic Accounting in Botswana " id="{9A8E0FE8-7726-4C1A-9CFF-FB1E26A474FF}" vid="{41164E2F-779A-448F-9744-B0A25CF9690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Final Draft-Envronmental Economic Accounting in Botswana (Re-ECA)</Template>
  <TotalTime>824</TotalTime>
  <Words>1195</Words>
  <Application>Microsoft Office PowerPoint</Application>
  <PresentationFormat>Widescreen</PresentationFormat>
  <Paragraphs>118</Paragraphs>
  <Slides>13</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Albertus MT Lt</vt:lpstr>
      <vt:lpstr>SimSun</vt:lpstr>
      <vt:lpstr>Arial</vt:lpstr>
      <vt:lpstr>Calibri</vt:lpstr>
      <vt:lpstr>Tahoma</vt:lpstr>
      <vt:lpstr>Wingdings</vt:lpstr>
      <vt:lpstr>13th ASSD presentation Template</vt:lpstr>
      <vt:lpstr>Office Theme</vt:lpstr>
      <vt:lpstr>PowerPoint Presentation</vt:lpstr>
      <vt:lpstr>OUTLINE</vt:lpstr>
      <vt:lpstr>BACKGROUND</vt:lpstr>
      <vt:lpstr>ISSUES AND CHALLENGES</vt:lpstr>
      <vt:lpstr>METHODOLOGY</vt:lpstr>
      <vt:lpstr>DATA NEEDS AND DATA PROVIDERS</vt:lpstr>
      <vt:lpstr>PowerPoint Presentation</vt:lpstr>
      <vt:lpstr>HIGHLIGHTS FROM THE ACCOUNTS</vt:lpstr>
      <vt:lpstr>ACHIEVEMENTS</vt:lpstr>
      <vt:lpstr>BENEFITS OF EEA</vt:lpstr>
      <vt:lpstr>ONGOING WORK</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Boko</dc:creator>
  <cp:lastModifiedBy>David Boko</cp:lastModifiedBy>
  <cp:revision>7</cp:revision>
  <cp:lastPrinted>2018-06-25T14:28:30Z</cp:lastPrinted>
  <dcterms:created xsi:type="dcterms:W3CDTF">2018-09-23T18:43:23Z</dcterms:created>
  <dcterms:modified xsi:type="dcterms:W3CDTF">2018-09-26T05:48:26Z</dcterms:modified>
</cp:coreProperties>
</file>