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469"/>
    <a:srgbClr val="21E469"/>
    <a:srgbClr val="CDC8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7D9B31-4C60-8E45-AFA6-67E1359CDA4B}" type="datetimeFigureOut">
              <a:rPr lang="en-US" smtClean="0"/>
              <a:t>9/26/2018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7F9F65-DC37-7A42-8358-6DCBE07DA257}" type="slidenum">
              <a:rPr lang="en-US" smtClean="0"/>
              <a:t>‹N°›</a:t>
            </a:fld>
            <a:endParaRPr lang="en-US"/>
          </a:p>
        </p:txBody>
      </p:sp>
    </p:spTree>
    <p:extLst>
      <p:ext uri="{BB962C8B-B14F-4D97-AF65-F5344CB8AC3E}">
        <p14:creationId xmlns:p14="http://schemas.microsoft.com/office/powerpoint/2010/main" val="12366463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17F9F65-DC37-7A42-8358-6DCBE07DA257}" type="slidenum">
              <a:rPr lang="en-US" smtClean="0"/>
              <a:t>1</a:t>
            </a:fld>
            <a:endParaRPr lang="en-US"/>
          </a:p>
        </p:txBody>
      </p:sp>
    </p:spTree>
    <p:extLst>
      <p:ext uri="{BB962C8B-B14F-4D97-AF65-F5344CB8AC3E}">
        <p14:creationId xmlns:p14="http://schemas.microsoft.com/office/powerpoint/2010/main" val="3725996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17F9F65-DC37-7A42-8358-6DCBE07DA257}" type="slidenum">
              <a:rPr lang="en-US" smtClean="0"/>
              <a:t>10</a:t>
            </a:fld>
            <a:endParaRPr lang="en-US"/>
          </a:p>
        </p:txBody>
      </p:sp>
    </p:spTree>
    <p:extLst>
      <p:ext uri="{BB962C8B-B14F-4D97-AF65-F5344CB8AC3E}">
        <p14:creationId xmlns:p14="http://schemas.microsoft.com/office/powerpoint/2010/main" val="41074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17F9F65-DC37-7A42-8358-6DCBE07DA257}" type="slidenum">
              <a:rPr lang="en-US" smtClean="0"/>
              <a:t>11</a:t>
            </a:fld>
            <a:endParaRPr lang="en-US"/>
          </a:p>
        </p:txBody>
      </p:sp>
    </p:spTree>
    <p:extLst>
      <p:ext uri="{BB962C8B-B14F-4D97-AF65-F5344CB8AC3E}">
        <p14:creationId xmlns:p14="http://schemas.microsoft.com/office/powerpoint/2010/main" val="2115574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17F9F65-DC37-7A42-8358-6DCBE07DA257}" type="slidenum">
              <a:rPr lang="en-US" smtClean="0"/>
              <a:t>12</a:t>
            </a:fld>
            <a:endParaRPr lang="en-US"/>
          </a:p>
        </p:txBody>
      </p:sp>
    </p:spTree>
    <p:extLst>
      <p:ext uri="{BB962C8B-B14F-4D97-AF65-F5344CB8AC3E}">
        <p14:creationId xmlns:p14="http://schemas.microsoft.com/office/powerpoint/2010/main" val="563605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17F9F65-DC37-7A42-8358-6DCBE07DA257}" type="slidenum">
              <a:rPr lang="en-US" smtClean="0"/>
              <a:t>2</a:t>
            </a:fld>
            <a:endParaRPr lang="en-US"/>
          </a:p>
        </p:txBody>
      </p:sp>
    </p:spTree>
    <p:extLst>
      <p:ext uri="{BB962C8B-B14F-4D97-AF65-F5344CB8AC3E}">
        <p14:creationId xmlns:p14="http://schemas.microsoft.com/office/powerpoint/2010/main" val="373374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17F9F65-DC37-7A42-8358-6DCBE07DA257}" type="slidenum">
              <a:rPr lang="en-US" smtClean="0"/>
              <a:t>3</a:t>
            </a:fld>
            <a:endParaRPr lang="en-US"/>
          </a:p>
        </p:txBody>
      </p:sp>
    </p:spTree>
    <p:extLst>
      <p:ext uri="{BB962C8B-B14F-4D97-AF65-F5344CB8AC3E}">
        <p14:creationId xmlns:p14="http://schemas.microsoft.com/office/powerpoint/2010/main" val="2586742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17F9F65-DC37-7A42-8358-6DCBE07DA257}" type="slidenum">
              <a:rPr lang="en-US" smtClean="0"/>
              <a:t>4</a:t>
            </a:fld>
            <a:endParaRPr lang="en-US"/>
          </a:p>
        </p:txBody>
      </p:sp>
    </p:spTree>
    <p:extLst>
      <p:ext uri="{BB962C8B-B14F-4D97-AF65-F5344CB8AC3E}">
        <p14:creationId xmlns:p14="http://schemas.microsoft.com/office/powerpoint/2010/main" val="411767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17F9F65-DC37-7A42-8358-6DCBE07DA257}" type="slidenum">
              <a:rPr lang="en-US" smtClean="0"/>
              <a:t>5</a:t>
            </a:fld>
            <a:endParaRPr lang="en-US"/>
          </a:p>
        </p:txBody>
      </p:sp>
    </p:spTree>
    <p:extLst>
      <p:ext uri="{BB962C8B-B14F-4D97-AF65-F5344CB8AC3E}">
        <p14:creationId xmlns:p14="http://schemas.microsoft.com/office/powerpoint/2010/main" val="363199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17F9F65-DC37-7A42-8358-6DCBE07DA257}" type="slidenum">
              <a:rPr lang="en-US" smtClean="0"/>
              <a:t>6</a:t>
            </a:fld>
            <a:endParaRPr lang="en-US"/>
          </a:p>
        </p:txBody>
      </p:sp>
    </p:spTree>
    <p:extLst>
      <p:ext uri="{BB962C8B-B14F-4D97-AF65-F5344CB8AC3E}">
        <p14:creationId xmlns:p14="http://schemas.microsoft.com/office/powerpoint/2010/main" val="2295090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17F9F65-DC37-7A42-8358-6DCBE07DA257}" type="slidenum">
              <a:rPr lang="en-US" smtClean="0"/>
              <a:t>7</a:t>
            </a:fld>
            <a:endParaRPr lang="en-US"/>
          </a:p>
        </p:txBody>
      </p:sp>
    </p:spTree>
    <p:extLst>
      <p:ext uri="{BB962C8B-B14F-4D97-AF65-F5344CB8AC3E}">
        <p14:creationId xmlns:p14="http://schemas.microsoft.com/office/powerpoint/2010/main" val="280755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17F9F65-DC37-7A42-8358-6DCBE07DA257}" type="slidenum">
              <a:rPr lang="en-US" smtClean="0"/>
              <a:t>8</a:t>
            </a:fld>
            <a:endParaRPr lang="en-US"/>
          </a:p>
        </p:txBody>
      </p:sp>
    </p:spTree>
    <p:extLst>
      <p:ext uri="{BB962C8B-B14F-4D97-AF65-F5344CB8AC3E}">
        <p14:creationId xmlns:p14="http://schemas.microsoft.com/office/powerpoint/2010/main" val="3590269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17F9F65-DC37-7A42-8358-6DCBE07DA257}" type="slidenum">
              <a:rPr lang="en-US" smtClean="0"/>
              <a:t>9</a:t>
            </a:fld>
            <a:endParaRPr lang="en-US"/>
          </a:p>
        </p:txBody>
      </p:sp>
    </p:spTree>
    <p:extLst>
      <p:ext uri="{BB962C8B-B14F-4D97-AF65-F5344CB8AC3E}">
        <p14:creationId xmlns:p14="http://schemas.microsoft.com/office/powerpoint/2010/main" val="3144295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3979A5-0058-D642-8140-D15B5587E923}" type="datetimeFigureOut">
              <a:rPr lang="en-US" smtClean="0"/>
              <a:t>9/26/2018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FC81EE-1F0C-364B-B1F1-D7A8A1ED46DB}" type="slidenum">
              <a:rPr lang="en-US" smtClean="0"/>
              <a:t>‹N°›</a:t>
            </a:fld>
            <a:endParaRPr lang="en-US"/>
          </a:p>
        </p:txBody>
      </p:sp>
    </p:spTree>
    <p:extLst>
      <p:ext uri="{BB962C8B-B14F-4D97-AF65-F5344CB8AC3E}">
        <p14:creationId xmlns:p14="http://schemas.microsoft.com/office/powerpoint/2010/main" val="130767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3979A5-0058-D642-8140-D15B5587E923}" type="datetimeFigureOut">
              <a:rPr lang="en-US" smtClean="0"/>
              <a:t>9/26/2018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FC81EE-1F0C-364B-B1F1-D7A8A1ED46DB}" type="slidenum">
              <a:rPr lang="en-US" smtClean="0"/>
              <a:t>‹N°›</a:t>
            </a:fld>
            <a:endParaRPr lang="en-US"/>
          </a:p>
        </p:txBody>
      </p:sp>
    </p:spTree>
    <p:extLst>
      <p:ext uri="{BB962C8B-B14F-4D97-AF65-F5344CB8AC3E}">
        <p14:creationId xmlns:p14="http://schemas.microsoft.com/office/powerpoint/2010/main" val="1964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3979A5-0058-D642-8140-D15B5587E923}" type="datetimeFigureOut">
              <a:rPr lang="en-US" smtClean="0"/>
              <a:t>9/26/2018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FC81EE-1F0C-364B-B1F1-D7A8A1ED46DB}" type="slidenum">
              <a:rPr lang="en-US" smtClean="0"/>
              <a:t>‹N°›</a:t>
            </a:fld>
            <a:endParaRPr lang="en-US"/>
          </a:p>
        </p:txBody>
      </p:sp>
    </p:spTree>
    <p:extLst>
      <p:ext uri="{BB962C8B-B14F-4D97-AF65-F5344CB8AC3E}">
        <p14:creationId xmlns:p14="http://schemas.microsoft.com/office/powerpoint/2010/main" val="192082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3979A5-0058-D642-8140-D15B5587E923}" type="datetimeFigureOut">
              <a:rPr lang="en-US" smtClean="0"/>
              <a:t>9/26/2018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FC81EE-1F0C-364B-B1F1-D7A8A1ED46DB}" type="slidenum">
              <a:rPr lang="en-US" smtClean="0"/>
              <a:t>‹N°›</a:t>
            </a:fld>
            <a:endParaRPr lang="en-US"/>
          </a:p>
        </p:txBody>
      </p:sp>
    </p:spTree>
    <p:extLst>
      <p:ext uri="{BB962C8B-B14F-4D97-AF65-F5344CB8AC3E}">
        <p14:creationId xmlns:p14="http://schemas.microsoft.com/office/powerpoint/2010/main" val="266938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3979A5-0058-D642-8140-D15B5587E923}" type="datetimeFigureOut">
              <a:rPr lang="en-US" smtClean="0"/>
              <a:t>9/26/2018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FC81EE-1F0C-364B-B1F1-D7A8A1ED46DB}" type="slidenum">
              <a:rPr lang="en-US" smtClean="0"/>
              <a:t>‹N°›</a:t>
            </a:fld>
            <a:endParaRPr lang="en-US"/>
          </a:p>
        </p:txBody>
      </p:sp>
    </p:spTree>
    <p:extLst>
      <p:ext uri="{BB962C8B-B14F-4D97-AF65-F5344CB8AC3E}">
        <p14:creationId xmlns:p14="http://schemas.microsoft.com/office/powerpoint/2010/main" val="163718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3979A5-0058-D642-8140-D15B5587E923}" type="datetimeFigureOut">
              <a:rPr lang="en-US" smtClean="0"/>
              <a:t>9/26/2018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FC81EE-1F0C-364B-B1F1-D7A8A1ED46DB}" type="slidenum">
              <a:rPr lang="en-US" smtClean="0"/>
              <a:t>‹N°›</a:t>
            </a:fld>
            <a:endParaRPr lang="en-US"/>
          </a:p>
        </p:txBody>
      </p:sp>
    </p:spTree>
    <p:extLst>
      <p:ext uri="{BB962C8B-B14F-4D97-AF65-F5344CB8AC3E}">
        <p14:creationId xmlns:p14="http://schemas.microsoft.com/office/powerpoint/2010/main" val="4328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53979A5-0058-D642-8140-D15B5587E923}" type="datetimeFigureOut">
              <a:rPr lang="en-US" smtClean="0"/>
              <a:t>9/26/2018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8FC81EE-1F0C-364B-B1F1-D7A8A1ED46DB}" type="slidenum">
              <a:rPr lang="en-US" smtClean="0"/>
              <a:t>‹N°›</a:t>
            </a:fld>
            <a:endParaRPr lang="en-US"/>
          </a:p>
        </p:txBody>
      </p:sp>
    </p:spTree>
    <p:extLst>
      <p:ext uri="{BB962C8B-B14F-4D97-AF65-F5344CB8AC3E}">
        <p14:creationId xmlns:p14="http://schemas.microsoft.com/office/powerpoint/2010/main" val="69399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53979A5-0058-D642-8140-D15B5587E923}" type="datetimeFigureOut">
              <a:rPr lang="en-US" smtClean="0"/>
              <a:t>9/26/2018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8FC81EE-1F0C-364B-B1F1-D7A8A1ED46DB}" type="slidenum">
              <a:rPr lang="en-US" smtClean="0"/>
              <a:t>‹N°›</a:t>
            </a:fld>
            <a:endParaRPr lang="en-US"/>
          </a:p>
        </p:txBody>
      </p:sp>
    </p:spTree>
    <p:extLst>
      <p:ext uri="{BB962C8B-B14F-4D97-AF65-F5344CB8AC3E}">
        <p14:creationId xmlns:p14="http://schemas.microsoft.com/office/powerpoint/2010/main" val="1063325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53979A5-0058-D642-8140-D15B5587E923}" type="datetimeFigureOut">
              <a:rPr lang="en-US" smtClean="0"/>
              <a:t>9/26/2018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8FC81EE-1F0C-364B-B1F1-D7A8A1ED46DB}" type="slidenum">
              <a:rPr lang="en-US" smtClean="0"/>
              <a:t>‹N°›</a:t>
            </a:fld>
            <a:endParaRPr lang="en-US"/>
          </a:p>
        </p:txBody>
      </p:sp>
    </p:spTree>
    <p:extLst>
      <p:ext uri="{BB962C8B-B14F-4D97-AF65-F5344CB8AC3E}">
        <p14:creationId xmlns:p14="http://schemas.microsoft.com/office/powerpoint/2010/main" val="46717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3979A5-0058-D642-8140-D15B5587E923}" type="datetimeFigureOut">
              <a:rPr lang="en-US" smtClean="0"/>
              <a:t>9/26/2018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FC81EE-1F0C-364B-B1F1-D7A8A1ED46DB}" type="slidenum">
              <a:rPr lang="en-US" smtClean="0"/>
              <a:t>‹N°›</a:t>
            </a:fld>
            <a:endParaRPr lang="en-US"/>
          </a:p>
        </p:txBody>
      </p:sp>
    </p:spTree>
    <p:extLst>
      <p:ext uri="{BB962C8B-B14F-4D97-AF65-F5344CB8AC3E}">
        <p14:creationId xmlns:p14="http://schemas.microsoft.com/office/powerpoint/2010/main" val="336486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3979A5-0058-D642-8140-D15B5587E923}" type="datetimeFigureOut">
              <a:rPr lang="en-US" smtClean="0"/>
              <a:t>9/26/2018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FC81EE-1F0C-364B-B1F1-D7A8A1ED46DB}" type="slidenum">
              <a:rPr lang="en-US" smtClean="0"/>
              <a:t>‹N°›</a:t>
            </a:fld>
            <a:endParaRPr lang="en-US"/>
          </a:p>
        </p:txBody>
      </p:sp>
    </p:spTree>
    <p:extLst>
      <p:ext uri="{BB962C8B-B14F-4D97-AF65-F5344CB8AC3E}">
        <p14:creationId xmlns:p14="http://schemas.microsoft.com/office/powerpoint/2010/main" val="2346628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P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847959"/>
          </a:xfrm>
          <a:prstGeom prst="rect">
            <a:avLst/>
          </a:prstGeom>
        </p:spPr>
      </p:pic>
      <p:pic>
        <p:nvPicPr>
          <p:cNvPr id="10" name="Picture 9" descr="EAP Programme-0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242839"/>
            <a:ext cx="9144000" cy="615161"/>
          </a:xfrm>
          <a:prstGeom prst="rect">
            <a:avLst/>
          </a:prstGeom>
        </p:spPr>
      </p:pic>
    </p:spTree>
    <p:extLst>
      <p:ext uri="{BB962C8B-B14F-4D97-AF65-F5344CB8AC3E}">
        <p14:creationId xmlns:p14="http://schemas.microsoft.com/office/powerpoint/2010/main" val="484143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d Header 30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187115"/>
          </a:xfrm>
          <a:prstGeom prst="rect">
            <a:avLst/>
          </a:prstGeom>
        </p:spPr>
      </p:pic>
      <p:sp>
        <p:nvSpPr>
          <p:cNvPr id="6" name="Rectangle 5"/>
          <p:cNvSpPr/>
          <p:nvPr/>
        </p:nvSpPr>
        <p:spPr>
          <a:xfrm>
            <a:off x="0" y="2845643"/>
            <a:ext cx="9144000" cy="3157166"/>
          </a:xfrm>
          <a:prstGeom prst="rect">
            <a:avLst/>
          </a:prstGeom>
          <a:solidFill>
            <a:srgbClr val="E9E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lgn="ctr"/>
            <a:endParaRPr lang="en-US" sz="3600" dirty="0" smtClean="0">
              <a:solidFill>
                <a:schemeClr val="tx1"/>
              </a:solidFill>
              <a:latin typeface="Arial"/>
              <a:cs typeface="Arial"/>
            </a:endParaRPr>
          </a:p>
        </p:txBody>
      </p:sp>
      <p:sp>
        <p:nvSpPr>
          <p:cNvPr id="10" name="TextBox 9"/>
          <p:cNvSpPr txBox="1"/>
          <p:nvPr/>
        </p:nvSpPr>
        <p:spPr>
          <a:xfrm>
            <a:off x="1072329" y="3390816"/>
            <a:ext cx="6979123" cy="1569660"/>
          </a:xfrm>
          <a:prstGeom prst="rect">
            <a:avLst/>
          </a:prstGeom>
          <a:noFill/>
        </p:spPr>
        <p:txBody>
          <a:bodyPr wrap="square" rtlCol="0">
            <a:spAutoFit/>
          </a:bodyPr>
          <a:lstStyle/>
          <a:p>
            <a:r>
              <a:rPr lang="fr-FR" sz="2400" b="1" dirty="0"/>
              <a:t>Elaboration et application des </a:t>
            </a:r>
            <a:r>
              <a:rPr lang="fr-FR" sz="2400" b="1" dirty="0" smtClean="0"/>
              <a:t>Tableaux  </a:t>
            </a:r>
            <a:r>
              <a:rPr lang="fr-FR" sz="2400" b="1" dirty="0"/>
              <a:t>de </a:t>
            </a:r>
            <a:r>
              <a:rPr lang="fr-FR" sz="2400" b="1" dirty="0" smtClean="0"/>
              <a:t>Ressources </a:t>
            </a:r>
            <a:r>
              <a:rPr lang="fr-FR" sz="2400" b="1" dirty="0"/>
              <a:t>et des </a:t>
            </a:r>
            <a:r>
              <a:rPr lang="fr-FR" sz="2400" b="1" dirty="0" smtClean="0"/>
              <a:t>Emplois </a:t>
            </a:r>
            <a:r>
              <a:rPr lang="fr-FR" sz="2400" b="1" dirty="0"/>
              <a:t>(TRE) : la construction et l’application d’une matrice de comptabilité sociale à l’économie d’un un pays fragile</a:t>
            </a:r>
            <a:endParaRPr lang="fr-FR" sz="2400" dirty="0"/>
          </a:p>
        </p:txBody>
      </p:sp>
    </p:spTree>
    <p:extLst>
      <p:ext uri="{BB962C8B-B14F-4D97-AF65-F5344CB8AC3E}">
        <p14:creationId xmlns:p14="http://schemas.microsoft.com/office/powerpoint/2010/main" val="2508673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a:t>Présentation d’une MCS standard</a:t>
            </a:r>
            <a:endParaRPr lang="fr-FR" sz="2400"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789140"/>
            <a:ext cx="8229599" cy="5337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987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a:latin typeface="Arial" panose="020B0604020202020204" pitchFamily="34" charset="0"/>
                <a:ea typeface="Calibri" panose="020F0502020204030204" pitchFamily="34" charset="0"/>
                <a:cs typeface="Times New Roman" panose="02020603050405020304" pitchFamily="18" charset="0"/>
              </a:rPr>
              <a:t>Expérience de la République centrafricaine dans l’application de la MCS à l’économie</a:t>
            </a:r>
            <a:endParaRPr lang="fr-FR" sz="2400" dirty="0"/>
          </a:p>
        </p:txBody>
      </p:sp>
      <p:sp>
        <p:nvSpPr>
          <p:cNvPr id="3" name="Espace réservé du contenu 2"/>
          <p:cNvSpPr>
            <a:spLocks noGrp="1"/>
          </p:cNvSpPr>
          <p:nvPr>
            <p:ph idx="1"/>
          </p:nvPr>
        </p:nvSpPr>
        <p:spPr>
          <a:xfrm>
            <a:off x="457200" y="939452"/>
            <a:ext cx="8229600" cy="5336088"/>
          </a:xfrm>
        </p:spPr>
        <p:txBody>
          <a:bodyPr/>
          <a:lstStyle/>
          <a:p>
            <a:pPr marL="0" indent="0">
              <a:buNone/>
            </a:pPr>
            <a:r>
              <a:rPr lang="fr-CA" sz="2000" dirty="0"/>
              <a:t>Afin de capter les impacts macroéconomiques de l’intervention chinoise sur l’économie centrafricaine, </a:t>
            </a:r>
            <a:r>
              <a:rPr lang="fr-FR" sz="2000" dirty="0"/>
              <a:t>il a été postulé que l’apport de capitaux chinois dans la filière cotonnière (coton graine, égrenage et textile) centrafricaine se traduit essentiellement par une augmentation du stock de capital productif dans chaque branche.</a:t>
            </a:r>
          </a:p>
          <a:p>
            <a:pPr marL="0" indent="0">
              <a:buNone/>
            </a:pPr>
            <a:r>
              <a:rPr lang="fr-FR" sz="2000" dirty="0"/>
              <a:t>Les simulations ont montré, d’une part, que les facteurs de demande de fibre de coton ou de coton graine sont déterminants, et d’autre part, que l’absence d’une filière textile qui pourrait absorber l’augmentation de production des fibres de coton, et finalement, de coton graine, entraîne une offre excédentaire provoquant des chutes de prix, si les débouchés sont </a:t>
            </a:r>
            <a:r>
              <a:rPr lang="fr-FR" sz="2000" dirty="0" smtClean="0"/>
              <a:t>insuffisants.  La </a:t>
            </a:r>
            <a:r>
              <a:rPr lang="fr-FR" sz="2000" dirty="0" smtClean="0"/>
              <a:t>décision </a:t>
            </a:r>
            <a:r>
              <a:rPr lang="fr-FR" sz="2000" dirty="0"/>
              <a:t>de politique a été prise </a:t>
            </a:r>
            <a:r>
              <a:rPr lang="fr-FR" sz="2000" dirty="0" smtClean="0"/>
              <a:t>est que l’aide chinoise doit être axée sur la filière textile ,c’est-à-die sur toute  la chaine de valeur ajoutée coton graine, égrenage et textile</a:t>
            </a:r>
            <a:r>
              <a:rPr lang="fr-FR" sz="2000" dirty="0" smtClean="0">
                <a:solidFill>
                  <a:srgbClr val="FF0000"/>
                </a:solidFill>
              </a:rPr>
              <a:t>.</a:t>
            </a:r>
          </a:p>
          <a:p>
            <a:pPr marL="0" indent="0">
              <a:buNone/>
            </a:pPr>
            <a:r>
              <a:rPr lang="fr-FR" sz="2000" dirty="0" smtClean="0"/>
              <a:t>C’est </a:t>
            </a:r>
            <a:r>
              <a:rPr lang="fr-FR" sz="2000" dirty="0"/>
              <a:t>ainsi que l’investissement chinois serait le plus efficace, en termes d’effets d’entraînement</a:t>
            </a:r>
            <a:r>
              <a:rPr lang="fr-FR" sz="2000" dirty="0" smtClean="0"/>
              <a:t>. Le PIB s’accroit fortement, le gouvernement voit son déficit public diminuer, le pouvoir d’achat des ménages s’améliore, le revenu des entreprises augmente</a:t>
            </a:r>
            <a:endParaRPr lang="fr-FR" sz="2000" dirty="0"/>
          </a:p>
          <a:p>
            <a:pPr marL="0" indent="0">
              <a:buNone/>
            </a:pPr>
            <a:endParaRPr lang="fr-FR" sz="2000" dirty="0"/>
          </a:p>
        </p:txBody>
      </p:sp>
    </p:spTree>
    <p:extLst>
      <p:ext uri="{BB962C8B-B14F-4D97-AF65-F5344CB8AC3E}">
        <p14:creationId xmlns:p14="http://schemas.microsoft.com/office/powerpoint/2010/main" val="1805646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smtClean="0">
                <a:latin typeface="Arial" panose="020B0604020202020204" pitchFamily="34" charset="0"/>
                <a:cs typeface="Arial" panose="020B0604020202020204" pitchFamily="34" charset="0"/>
              </a:rPr>
              <a:t>Comment assurer la production régulière  et la mise à jour des TRE</a:t>
            </a:r>
            <a:endParaRPr lang="fr-FR" sz="2400"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p:txBody>
          <a:bodyPr/>
          <a:lstStyle/>
          <a:p>
            <a:pPr marL="0" indent="0">
              <a:buNone/>
            </a:pPr>
            <a:r>
              <a:rPr lang="fr-FR" altLang="fr-FR" sz="1800" dirty="0">
                <a:solidFill>
                  <a:srgbClr val="000000"/>
                </a:solidFill>
                <a:latin typeface="Arial" panose="020B0604020202020204" pitchFamily="34" charset="0"/>
                <a:cs typeface="Arial" panose="020B0604020202020204" pitchFamily="34" charset="0"/>
              </a:rPr>
              <a:t>L</a:t>
            </a:r>
            <a:r>
              <a:rPr lang="fr-FR" altLang="fr-FR" sz="1800" dirty="0">
                <a:latin typeface="Arial" panose="020B0604020202020204" pitchFamily="34" charset="0"/>
                <a:cs typeface="Arial" panose="020B0604020202020204" pitchFamily="34" charset="0"/>
              </a:rPr>
              <a:t>e </a:t>
            </a:r>
            <a:r>
              <a:rPr lang="fr-FR" altLang="fr-FR" sz="1800" dirty="0" smtClean="0">
                <a:latin typeface="Arial" panose="020B0604020202020204" pitchFamily="34" charset="0"/>
                <a:cs typeface="Arial" panose="020B0604020202020204" pitchFamily="34" charset="0"/>
              </a:rPr>
              <a:t>TRE </a:t>
            </a:r>
            <a:r>
              <a:rPr lang="fr-FR" altLang="fr-FR" sz="1800" dirty="0">
                <a:latin typeface="Arial" panose="020B0604020202020204" pitchFamily="34" charset="0"/>
                <a:cs typeface="Arial" panose="020B0604020202020204" pitchFamily="34" charset="0"/>
              </a:rPr>
              <a:t>s’avère être un puissant outil dans la coordination des travaux statistiques, il permet de :</a:t>
            </a:r>
          </a:p>
          <a:p>
            <a:r>
              <a:rPr lang="fr-FR" altLang="fr-FR" sz="1800" dirty="0">
                <a:latin typeface="Arial" panose="020B0604020202020204" pitchFamily="34" charset="0"/>
                <a:cs typeface="Arial" panose="020B0604020202020204" pitchFamily="34" charset="0"/>
              </a:rPr>
              <a:t>Rassembler et réconcilier au sein d’un même cadre des sources statistiques </a:t>
            </a:r>
            <a:r>
              <a:rPr lang="fr-FR" altLang="fr-FR" sz="1800" dirty="0" smtClean="0">
                <a:latin typeface="Arial" panose="020B0604020202020204" pitchFamily="34" charset="0"/>
                <a:cs typeface="Arial" panose="020B0604020202020204" pitchFamily="34" charset="0"/>
              </a:rPr>
              <a:t>différentes;</a:t>
            </a:r>
          </a:p>
          <a:p>
            <a:r>
              <a:rPr lang="fr-FR" altLang="fr-FR" sz="1800" dirty="0">
                <a:latin typeface="Arial" panose="020B0604020202020204" pitchFamily="34" charset="0"/>
                <a:cs typeface="Arial" panose="020B0604020202020204" pitchFamily="34" charset="0"/>
              </a:rPr>
              <a:t>vérifier la cohérence des </a:t>
            </a:r>
            <a:r>
              <a:rPr lang="fr-FR" altLang="fr-FR" sz="1800" dirty="0" smtClean="0">
                <a:latin typeface="Arial" panose="020B0604020202020204" pitchFamily="34" charset="0"/>
                <a:cs typeface="Arial" panose="020B0604020202020204" pitchFamily="34" charset="0"/>
              </a:rPr>
              <a:t>données;</a:t>
            </a:r>
          </a:p>
          <a:p>
            <a:r>
              <a:rPr lang="fr-FR" altLang="fr-FR" sz="1800" dirty="0">
                <a:latin typeface="Arial" panose="020B0604020202020204" pitchFamily="34" charset="0"/>
                <a:cs typeface="Arial" panose="020B0604020202020204" pitchFamily="34" charset="0"/>
              </a:rPr>
              <a:t>Détecter les </a:t>
            </a:r>
            <a:r>
              <a:rPr lang="fr-FR" altLang="fr-FR" sz="1800" dirty="0" smtClean="0">
                <a:latin typeface="Arial" panose="020B0604020202020204" pitchFamily="34" charset="0"/>
                <a:cs typeface="Arial" panose="020B0604020202020204" pitchFamily="34" charset="0"/>
              </a:rPr>
              <a:t>lacunes;</a:t>
            </a:r>
          </a:p>
          <a:p>
            <a:r>
              <a:rPr lang="fr-FR" altLang="fr-FR" sz="1800" dirty="0">
                <a:latin typeface="Arial" panose="020B0604020202020204" pitchFamily="34" charset="0"/>
                <a:cs typeface="Arial" panose="020B0604020202020204" pitchFamily="34" charset="0"/>
              </a:rPr>
              <a:t>Lieu de convergence des trois optiques du </a:t>
            </a:r>
            <a:r>
              <a:rPr lang="fr-FR" altLang="fr-FR" sz="1800" dirty="0" smtClean="0">
                <a:latin typeface="Arial" panose="020B0604020202020204" pitchFamily="34" charset="0"/>
                <a:cs typeface="Arial" panose="020B0604020202020204" pitchFamily="34" charset="0"/>
              </a:rPr>
              <a:t>PIB.</a:t>
            </a:r>
          </a:p>
          <a:p>
            <a:pPr marL="0" indent="0">
              <a:buNone/>
            </a:pPr>
            <a:r>
              <a:rPr lang="fr-FR" altLang="fr-FR" sz="1800" dirty="0" smtClean="0">
                <a:latin typeface="Arial" panose="020B0604020202020204" pitchFamily="34" charset="0"/>
                <a:cs typeface="Arial" panose="020B0604020202020204" pitchFamily="34" charset="0"/>
              </a:rPr>
              <a:t>Ainsi, </a:t>
            </a:r>
            <a:r>
              <a:rPr lang="fr-FR" altLang="fr-FR" sz="1800" dirty="0">
                <a:latin typeface="Arial" panose="020B0604020202020204" pitchFamily="34" charset="0"/>
                <a:cs typeface="Arial" panose="020B0604020202020204" pitchFamily="34" charset="0"/>
              </a:rPr>
              <a:t>l'un des objectifs de la Comptabilité Nationale est de </a:t>
            </a:r>
            <a:r>
              <a:rPr lang="fr-FR" altLang="fr-FR" sz="1800" dirty="0" smtClean="0">
                <a:latin typeface="Arial" panose="020B0604020202020204" pitchFamily="34" charset="0"/>
                <a:cs typeface="Arial" panose="020B0604020202020204" pitchFamily="34" charset="0"/>
              </a:rPr>
              <a:t>« </a:t>
            </a:r>
            <a:r>
              <a:rPr lang="fr-FR" altLang="fr-FR" sz="1800" b="1" dirty="0" smtClean="0">
                <a:latin typeface="Arial" panose="020B0604020202020204" pitchFamily="34" charset="0"/>
                <a:cs typeface="Arial" panose="020B0604020202020204" pitchFamily="34" charset="0"/>
              </a:rPr>
              <a:t>servir </a:t>
            </a:r>
            <a:r>
              <a:rPr lang="fr-FR" altLang="fr-FR" sz="1800" b="1" dirty="0">
                <a:latin typeface="Arial" panose="020B0604020202020204" pitchFamily="34" charset="0"/>
                <a:cs typeface="Arial" panose="020B0604020202020204" pitchFamily="34" charset="0"/>
              </a:rPr>
              <a:t>de guide à l'organisation d'ensemble du système </a:t>
            </a:r>
            <a:r>
              <a:rPr lang="fr-FR" altLang="fr-FR" sz="1800" b="1" dirty="0" smtClean="0">
                <a:latin typeface="Arial" panose="020B0604020202020204" pitchFamily="34" charset="0"/>
                <a:cs typeface="Arial" panose="020B0604020202020204" pitchFamily="34" charset="0"/>
              </a:rPr>
              <a:t>statistique ». </a:t>
            </a:r>
            <a:r>
              <a:rPr lang="fr-FR" altLang="fr-FR" sz="1800" dirty="0" smtClean="0">
                <a:latin typeface="Arial" panose="020B0604020202020204" pitchFamily="34" charset="0"/>
                <a:cs typeface="Arial" panose="020B0604020202020204" pitchFamily="34" charset="0"/>
              </a:rPr>
              <a:t> Il s’avère donc important de  développer le </a:t>
            </a:r>
            <a:r>
              <a:rPr lang="fr-FR" altLang="fr-FR" sz="1800" dirty="0">
                <a:latin typeface="Arial" panose="020B0604020202020204" pitchFamily="34" charset="0"/>
                <a:cs typeface="Arial" panose="020B0604020202020204" pitchFamily="34" charset="0"/>
              </a:rPr>
              <a:t>système national d’informations statistiques </a:t>
            </a:r>
            <a:r>
              <a:rPr lang="fr-FR" altLang="fr-FR" sz="1800" dirty="0" smtClean="0">
                <a:latin typeface="Arial" panose="020B0604020202020204" pitchFamily="34" charset="0"/>
                <a:cs typeface="Arial" panose="020B0604020202020204" pitchFamily="34" charset="0"/>
              </a:rPr>
              <a:t>à travers les SNDS, parce que le TRE </a:t>
            </a:r>
            <a:r>
              <a:rPr lang="fr-FR" altLang="fr-FR" sz="1800" dirty="0">
                <a:latin typeface="Comic Sans MS" pitchFamily="66" charset="0"/>
              </a:rPr>
              <a:t>se trouve être tributaire de ce même système d'informations statistiques qui doit alimenter constamment et régulièrement le comptable national par des statistiques fiables couvrant l'ensemble de l'activité </a:t>
            </a:r>
            <a:r>
              <a:rPr lang="fr-FR" altLang="fr-FR" sz="1800" dirty="0" smtClean="0">
                <a:latin typeface="Comic Sans MS" pitchFamily="66" charset="0"/>
              </a:rPr>
              <a:t>socio‑économique.</a:t>
            </a:r>
            <a:endParaRPr lang="fr-FR" altLang="fr-FR" sz="1800" dirty="0">
              <a:latin typeface="Comic Sans MS" pitchFamily="66" charset="0"/>
            </a:endParaRPr>
          </a:p>
          <a:p>
            <a:pPr marL="0" indent="0">
              <a:buNone/>
            </a:pPr>
            <a:endParaRPr lang="fr-FR" altLang="fr-FR" sz="1800" dirty="0">
              <a:latin typeface="Arial" panose="020B0604020202020204" pitchFamily="34" charset="0"/>
              <a:cs typeface="Arial" panose="020B0604020202020204" pitchFamily="34" charset="0"/>
            </a:endParaRPr>
          </a:p>
          <a:p>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451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a:t>Plan de Présentation</a:t>
            </a:r>
          </a:p>
        </p:txBody>
      </p:sp>
      <p:sp>
        <p:nvSpPr>
          <p:cNvPr id="3" name="Espace réservé du contenu 2"/>
          <p:cNvSpPr>
            <a:spLocks noGrp="1"/>
          </p:cNvSpPr>
          <p:nvPr>
            <p:ph idx="1"/>
          </p:nvPr>
        </p:nvSpPr>
        <p:spPr/>
        <p:txBody>
          <a:bodyPr/>
          <a:lstStyle/>
          <a:p>
            <a:pPr marL="400050" indent="-400050">
              <a:spcBef>
                <a:spcPts val="600"/>
              </a:spcBef>
              <a:spcAft>
                <a:spcPts val="300"/>
              </a:spcAft>
              <a:buFont typeface="+mj-lt"/>
              <a:buAutoNum type="romanUcPeriod"/>
            </a:pPr>
            <a:r>
              <a:rPr lang="fr-FR" sz="1800" b="1" dirty="0">
                <a:latin typeface="Arial" panose="020B0604020202020204" pitchFamily="34" charset="0"/>
                <a:cs typeface="Arial" panose="020B0604020202020204" pitchFamily="34" charset="0"/>
              </a:rPr>
              <a:t>Introduction</a:t>
            </a:r>
          </a:p>
          <a:p>
            <a:pPr marL="400050" indent="-400050">
              <a:spcBef>
                <a:spcPts val="600"/>
              </a:spcBef>
              <a:spcAft>
                <a:spcPts val="300"/>
              </a:spcAft>
              <a:buFont typeface="+mj-lt"/>
              <a:buAutoNum type="romanUcPeriod"/>
            </a:pPr>
            <a:r>
              <a:rPr lang="fr-FR" sz="1800" b="1" dirty="0">
                <a:latin typeface="Arial" panose="020B0604020202020204" pitchFamily="34" charset="0"/>
                <a:cs typeface="Arial" panose="020B0604020202020204" pitchFamily="34" charset="0"/>
              </a:rPr>
              <a:t>Contexte ayant conduit la </a:t>
            </a:r>
            <a:r>
              <a:rPr lang="fr-FR" sz="1800" b="1" dirty="0" err="1">
                <a:latin typeface="Arial" panose="020B0604020202020204" pitchFamily="34" charset="0"/>
                <a:cs typeface="Arial" panose="020B0604020202020204" pitchFamily="34" charset="0"/>
              </a:rPr>
              <a:t>Rca</a:t>
            </a:r>
            <a:r>
              <a:rPr lang="fr-FR" sz="1800" b="1" dirty="0">
                <a:latin typeface="Arial" panose="020B0604020202020204" pitchFamily="34" charset="0"/>
                <a:cs typeface="Arial" panose="020B0604020202020204" pitchFamily="34" charset="0"/>
              </a:rPr>
              <a:t> à la construction des TRE (TES) puis aux MCS</a:t>
            </a:r>
          </a:p>
          <a:p>
            <a:pPr marL="400050" indent="-400050">
              <a:spcBef>
                <a:spcPts val="600"/>
              </a:spcBef>
              <a:spcAft>
                <a:spcPts val="300"/>
              </a:spcAft>
              <a:buFont typeface="+mj-lt"/>
              <a:buAutoNum type="romanUcPeriod"/>
            </a:pPr>
            <a:r>
              <a:rPr lang="fr-FR" sz="1800" b="1" dirty="0">
                <a:latin typeface="Arial" panose="020B0604020202020204" pitchFamily="34" charset="0"/>
                <a:cs typeface="Arial" panose="020B0604020202020204" pitchFamily="34" charset="0"/>
              </a:rPr>
              <a:t>Les exigences pour réaliser les TRE ou les MCS</a:t>
            </a:r>
          </a:p>
          <a:p>
            <a:pPr lvl="1">
              <a:spcBef>
                <a:spcPts val="600"/>
              </a:spcBef>
              <a:spcAft>
                <a:spcPts val="300"/>
              </a:spcAft>
              <a:buFont typeface="+mj-lt"/>
              <a:buAutoNum type="alphaLcParenR"/>
            </a:pPr>
            <a:r>
              <a:rPr lang="fr-FR" sz="1800" b="1" i="1" dirty="0">
                <a:latin typeface="Arial" panose="020B0604020202020204" pitchFamily="34" charset="0"/>
                <a:cs typeface="Arial" panose="020B0604020202020204" pitchFamily="34" charset="0"/>
              </a:rPr>
              <a:t>Adoption des textes organisant l’activité statistique</a:t>
            </a:r>
            <a:endParaRPr lang="fr-FR" sz="1800" dirty="0">
              <a:latin typeface="Arial" panose="020B0604020202020204" pitchFamily="34" charset="0"/>
              <a:cs typeface="Arial" panose="020B0604020202020204" pitchFamily="34" charset="0"/>
            </a:endParaRPr>
          </a:p>
          <a:p>
            <a:pPr lvl="1">
              <a:spcBef>
                <a:spcPts val="600"/>
              </a:spcBef>
              <a:spcAft>
                <a:spcPts val="300"/>
              </a:spcAft>
              <a:buFont typeface="+mj-lt"/>
              <a:buAutoNum type="alphaLcParenR"/>
            </a:pPr>
            <a:r>
              <a:rPr lang="fr-FR" sz="1800" b="1" i="1" dirty="0">
                <a:latin typeface="Arial" panose="020B0604020202020204" pitchFamily="34" charset="0"/>
                <a:cs typeface="Arial" panose="020B0604020202020204" pitchFamily="34" charset="0"/>
              </a:rPr>
              <a:t>Source des données </a:t>
            </a:r>
            <a:endParaRPr lang="fr-FR" sz="1800" b="1" dirty="0">
              <a:latin typeface="Arial" panose="020B0604020202020204" pitchFamily="34" charset="0"/>
              <a:cs typeface="Arial" panose="020B0604020202020204" pitchFamily="34" charset="0"/>
            </a:endParaRPr>
          </a:p>
          <a:p>
            <a:pPr lvl="1">
              <a:spcBef>
                <a:spcPts val="600"/>
              </a:spcBef>
              <a:spcAft>
                <a:spcPts val="300"/>
              </a:spcAft>
              <a:buFont typeface="+mj-lt"/>
              <a:buAutoNum type="alphaLcParenR"/>
            </a:pPr>
            <a:r>
              <a:rPr lang="fr-FR" sz="1800" b="1" i="1" dirty="0" smtClean="0">
                <a:latin typeface="Arial" panose="020B0604020202020204" pitchFamily="34" charset="0"/>
                <a:cs typeface="Arial" panose="020B0604020202020204" pitchFamily="34" charset="0"/>
              </a:rPr>
              <a:t>Ressources </a:t>
            </a:r>
            <a:r>
              <a:rPr lang="fr-FR" sz="1800" b="1" i="1" dirty="0">
                <a:latin typeface="Arial" panose="020B0604020202020204" pitchFamily="34" charset="0"/>
                <a:cs typeface="Arial" panose="020B0604020202020204" pitchFamily="34" charset="0"/>
              </a:rPr>
              <a:t>humaines </a:t>
            </a:r>
            <a:r>
              <a:rPr lang="fr-FR" sz="1800" b="1" i="1" dirty="0" smtClean="0">
                <a:latin typeface="Arial" panose="020B0604020202020204" pitchFamily="34" charset="0"/>
                <a:cs typeface="Arial" panose="020B0604020202020204" pitchFamily="34" charset="0"/>
              </a:rPr>
              <a:t>et  le logiciel</a:t>
            </a:r>
            <a:r>
              <a:rPr lang="fr-FR" sz="1800" b="1" i="1" dirty="0">
                <a:latin typeface="Arial" panose="020B0604020202020204" pitchFamily="34" charset="0"/>
                <a:cs typeface="Arial" panose="020B0604020202020204" pitchFamily="34" charset="0"/>
              </a:rPr>
              <a:t> </a:t>
            </a:r>
            <a:r>
              <a:rPr lang="fr-FR" sz="1800" b="1" i="1" dirty="0" smtClean="0">
                <a:latin typeface="Arial" panose="020B0604020202020204" pitchFamily="34" charset="0"/>
                <a:cs typeface="Arial" panose="020B0604020202020204" pitchFamily="34" charset="0"/>
              </a:rPr>
              <a:t>de traitement: </a:t>
            </a:r>
            <a:r>
              <a:rPr lang="fr-FR" sz="1800" b="1" i="1" dirty="0">
                <a:latin typeface="Arial" panose="020B0604020202020204" pitchFamily="34" charset="0"/>
                <a:cs typeface="Arial" panose="020B0604020202020204" pitchFamily="34" charset="0"/>
              </a:rPr>
              <a:t>ERETES</a:t>
            </a:r>
            <a:endParaRPr lang="fr-FR" sz="1800" dirty="0">
              <a:latin typeface="Arial" panose="020B0604020202020204" pitchFamily="34" charset="0"/>
              <a:cs typeface="Arial" panose="020B0604020202020204" pitchFamily="34" charset="0"/>
            </a:endParaRPr>
          </a:p>
          <a:p>
            <a:pPr marL="400050" indent="-400050">
              <a:spcBef>
                <a:spcPts val="600"/>
              </a:spcBef>
              <a:spcAft>
                <a:spcPts val="300"/>
              </a:spcAft>
              <a:buFont typeface="+mj-lt"/>
              <a:buAutoNum type="romanUcPeriod"/>
            </a:pPr>
            <a:r>
              <a:rPr lang="fr-FR" sz="1800" b="1" dirty="0">
                <a:latin typeface="Arial" panose="020B0604020202020204" pitchFamily="34" charset="0"/>
                <a:cs typeface="Arial" panose="020B0604020202020204" pitchFamily="34" charset="0"/>
              </a:rPr>
              <a:t>Présentation d’une MCS standard </a:t>
            </a:r>
          </a:p>
          <a:p>
            <a:pPr marL="400050" indent="-400050">
              <a:spcBef>
                <a:spcPts val="600"/>
              </a:spcBef>
              <a:spcAft>
                <a:spcPts val="300"/>
              </a:spcAft>
              <a:buFont typeface="+mj-lt"/>
              <a:buAutoNum type="romanUcPeriod"/>
            </a:pPr>
            <a:r>
              <a:rPr lang="fr-FR" sz="1800" b="1" dirty="0">
                <a:latin typeface="Arial" panose="020B0604020202020204" pitchFamily="34" charset="0"/>
                <a:ea typeface="Calibri" panose="020F0502020204030204" pitchFamily="34" charset="0"/>
                <a:cs typeface="Arial" panose="020B0604020202020204" pitchFamily="34" charset="0"/>
              </a:rPr>
              <a:t>Expérience de la République centrafricaine dans l’application de la MCS à l’économie</a:t>
            </a:r>
            <a:endParaRPr lang="fr-FR" sz="1800" dirty="0">
              <a:latin typeface="Arial" panose="020B0604020202020204" pitchFamily="34" charset="0"/>
              <a:ea typeface="Calibri" panose="020F0502020204030204" pitchFamily="34" charset="0"/>
              <a:cs typeface="Arial" panose="020B0604020202020204" pitchFamily="34" charset="0"/>
            </a:endParaRPr>
          </a:p>
          <a:p>
            <a:pPr marL="400050" indent="-400050">
              <a:spcBef>
                <a:spcPts val="600"/>
              </a:spcBef>
              <a:spcAft>
                <a:spcPts val="300"/>
              </a:spcAft>
              <a:buFont typeface="+mj-lt"/>
              <a:buAutoNum type="romanUcPeriod"/>
            </a:pPr>
            <a:r>
              <a:rPr lang="fr-FR" sz="1800" b="1" dirty="0">
                <a:latin typeface="Arial" panose="020B0604020202020204" pitchFamily="34" charset="0"/>
                <a:cs typeface="Arial" panose="020B0604020202020204" pitchFamily="34" charset="0"/>
              </a:rPr>
              <a:t>Possible automatisation  de la confection de la MCS macro par le logiciel ERETE</a:t>
            </a: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3808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t>Introduction</a:t>
            </a:r>
            <a:endParaRPr lang="fr-FR" dirty="0"/>
          </a:p>
        </p:txBody>
      </p:sp>
      <p:sp>
        <p:nvSpPr>
          <p:cNvPr id="3" name="Espace réservé du contenu 2"/>
          <p:cNvSpPr>
            <a:spLocks noGrp="1"/>
          </p:cNvSpPr>
          <p:nvPr>
            <p:ph idx="1"/>
          </p:nvPr>
        </p:nvSpPr>
        <p:spPr/>
        <p:txBody>
          <a:bodyPr/>
          <a:lstStyle/>
          <a:p>
            <a:pPr marL="0" indent="0">
              <a:spcBef>
                <a:spcPts val="600"/>
              </a:spcBef>
              <a:spcAft>
                <a:spcPts val="300"/>
              </a:spcAft>
              <a:buNone/>
            </a:pPr>
            <a:r>
              <a:rPr lang="fr-FR" sz="1800" dirty="0">
                <a:latin typeface="Arial" panose="020B0604020202020204" pitchFamily="34" charset="0"/>
                <a:cs typeface="Arial" panose="020B0604020202020204" pitchFamily="34" charset="0"/>
              </a:rPr>
              <a:t>Les tableaux synoptiques TRE, MCS sont une photographie d’une situation économique et sociale à un moment donné. Ils sont un cadre comptable à la fois micro, méso et </a:t>
            </a:r>
            <a:r>
              <a:rPr lang="fr-FR" sz="1800" dirty="0" smtClean="0">
                <a:latin typeface="Arial" panose="020B0604020202020204" pitchFamily="34" charset="0"/>
                <a:cs typeface="Arial" panose="020B0604020202020204" pitchFamily="34" charset="0"/>
              </a:rPr>
              <a:t>macro-consistent</a:t>
            </a:r>
            <a:r>
              <a:rPr lang="fr-FR" sz="1800" dirty="0">
                <a:latin typeface="Arial" panose="020B0604020202020204" pitchFamily="34" charset="0"/>
                <a:cs typeface="Arial" panose="020B0604020202020204" pitchFamily="34" charset="0"/>
              </a:rPr>
              <a:t>, cohérent, orienté vers l’analyse des politiques du développement économique, social.</a:t>
            </a:r>
          </a:p>
          <a:p>
            <a:pPr marL="0" indent="0">
              <a:spcBef>
                <a:spcPts val="600"/>
              </a:spcBef>
              <a:spcAft>
                <a:spcPts val="300"/>
              </a:spcAft>
              <a:buNone/>
            </a:pPr>
            <a:r>
              <a:rPr lang="fr-FR" sz="1800" dirty="0">
                <a:latin typeface="Arial" panose="020B0604020202020204" pitchFamily="34" charset="0"/>
                <a:cs typeface="Arial" panose="020B0604020202020204" pitchFamily="34" charset="0"/>
              </a:rPr>
              <a:t>L’utilisation d’une MCS ou d’un TRE permettra d’apporter des réponses plus ou moins précises, à une série de questions sur les problèmes de pauvreté, des inégalités ou de choix de politique optimale</a:t>
            </a:r>
          </a:p>
          <a:p>
            <a:pPr marL="0" indent="0">
              <a:spcBef>
                <a:spcPts val="600"/>
              </a:spcBef>
              <a:spcAft>
                <a:spcPts val="300"/>
              </a:spcAft>
              <a:buNone/>
            </a:pPr>
            <a:r>
              <a:rPr lang="fr-FR" sz="1800" dirty="0">
                <a:latin typeface="Arial" panose="020B0604020202020204" pitchFamily="34" charset="0"/>
                <a:cs typeface="Arial" panose="020B0604020202020204" pitchFamily="34" charset="0"/>
              </a:rPr>
              <a:t>Le développement d’un modèle d’équilibre général calculable (MEGC) appliquer à une MCS permet aux décideurs d’orienter leur choix, de superviser les politiques économiques et sociales, et leur lien avec le développement </a:t>
            </a:r>
            <a:r>
              <a:rPr lang="fr-FR" sz="1800" dirty="0" smtClean="0">
                <a:latin typeface="Arial" panose="020B0604020202020204" pitchFamily="34" charset="0"/>
                <a:cs typeface="Arial" panose="020B0604020202020204" pitchFamily="34" charset="0"/>
              </a:rPr>
              <a:t>économique.</a:t>
            </a:r>
            <a:endParaRPr lang="fr-FR" sz="1800" dirty="0">
              <a:latin typeface="Arial" panose="020B060402020202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1900889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a:latin typeface="Arial" panose="020B0604020202020204" pitchFamily="34" charset="0"/>
                <a:cs typeface="Arial" panose="020B0604020202020204" pitchFamily="34" charset="0"/>
              </a:rPr>
              <a:t>2-Contexte ayant conduit la </a:t>
            </a:r>
            <a:r>
              <a:rPr lang="fr-FR" sz="2400" b="1" dirty="0" err="1">
                <a:latin typeface="Arial" panose="020B0604020202020204" pitchFamily="34" charset="0"/>
                <a:cs typeface="Arial" panose="020B0604020202020204" pitchFamily="34" charset="0"/>
              </a:rPr>
              <a:t>Rca</a:t>
            </a:r>
            <a:r>
              <a:rPr lang="fr-FR" sz="2400" b="1" dirty="0">
                <a:latin typeface="Arial" panose="020B0604020202020204" pitchFamily="34" charset="0"/>
                <a:cs typeface="Arial" panose="020B0604020202020204" pitchFamily="34" charset="0"/>
              </a:rPr>
              <a:t> à la construction des TRE (TES) puis aux MCS</a:t>
            </a:r>
            <a:endParaRPr lang="fr-FR" sz="24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p:txBody>
          <a:bodyPr/>
          <a:lstStyle/>
          <a:p>
            <a:pPr>
              <a:buFont typeface="Arial" panose="020B0604020202020204" pitchFamily="34" charset="0"/>
              <a:buChar char="•"/>
            </a:pPr>
            <a:r>
              <a:rPr lang="fr-FR" sz="2000" dirty="0">
                <a:latin typeface="Arial" panose="020B0604020202020204" pitchFamily="34" charset="0"/>
                <a:cs typeface="Arial" panose="020B0604020202020204" pitchFamily="34" charset="0"/>
              </a:rPr>
              <a:t>les crises économiques ont mis la gâchette sur la nécessité de disposer des données fiables et robustes sur la situation économique</a:t>
            </a:r>
          </a:p>
          <a:p>
            <a:pPr>
              <a:buFont typeface="Arial" panose="020B0604020202020204" pitchFamily="34" charset="0"/>
              <a:buChar char="•"/>
            </a:pPr>
            <a:r>
              <a:rPr lang="fr-FR" sz="2000" dirty="0">
                <a:latin typeface="Arial" panose="020B0604020202020204" pitchFamily="34" charset="0"/>
                <a:cs typeface="Arial" panose="020B0604020202020204" pitchFamily="34" charset="0"/>
              </a:rPr>
              <a:t>la demande des partenaires techniques et financiers de disposer des données détaillées et fiables de l’économie;</a:t>
            </a:r>
          </a:p>
          <a:p>
            <a:pPr marL="0" indent="0">
              <a:buNone/>
            </a:pPr>
            <a:r>
              <a:rPr lang="fr-FR" sz="2000" dirty="0">
                <a:latin typeface="Arial" panose="020B0604020202020204" pitchFamily="34" charset="0"/>
                <a:cs typeface="Arial" panose="020B0604020202020204" pitchFamily="34" charset="0"/>
              </a:rPr>
              <a:t>Ces exigences ont poussé les autorités politiques nationales à mettre en place une unité statistique fiable en s’appuyant sur:</a:t>
            </a:r>
          </a:p>
          <a:p>
            <a:pPr>
              <a:buFont typeface="Arial" panose="020B0604020202020204" pitchFamily="34" charset="0"/>
              <a:buChar char="•"/>
            </a:pPr>
            <a:r>
              <a:rPr lang="fr-FR" sz="2000" dirty="0">
                <a:latin typeface="Arial" panose="020B0604020202020204" pitchFamily="34" charset="0"/>
                <a:cs typeface="Arial" panose="020B0604020202020204" pitchFamily="34" charset="0"/>
              </a:rPr>
              <a:t>le retour des cadres (ITS, ISE);</a:t>
            </a:r>
          </a:p>
          <a:p>
            <a:pPr>
              <a:buFont typeface="Arial" panose="020B0604020202020204" pitchFamily="34" charset="0"/>
              <a:buChar char="•"/>
            </a:pPr>
            <a:r>
              <a:rPr lang="fr-FR" sz="2000" dirty="0">
                <a:latin typeface="Arial" panose="020B0604020202020204" pitchFamily="34" charset="0"/>
                <a:cs typeface="Arial" panose="020B0604020202020204" pitchFamily="34" charset="0"/>
              </a:rPr>
              <a:t>l’assistance technique.</a:t>
            </a:r>
          </a:p>
          <a:p>
            <a:pPr marL="0" indent="0">
              <a:buNone/>
            </a:pPr>
            <a:endParaRPr lang="fr-FR" dirty="0"/>
          </a:p>
        </p:txBody>
      </p:sp>
    </p:spTree>
    <p:extLst>
      <p:ext uri="{BB962C8B-B14F-4D97-AF65-F5344CB8AC3E}">
        <p14:creationId xmlns:p14="http://schemas.microsoft.com/office/powerpoint/2010/main" val="4184382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 </a:t>
            </a:r>
            <a:r>
              <a:rPr lang="fr-FR" sz="2400" b="1" dirty="0"/>
              <a:t>Les exigences pour réaliser les TRE ou les MCS</a:t>
            </a:r>
            <a:br>
              <a:rPr lang="fr-FR" sz="2400" b="1" dirty="0"/>
            </a:br>
            <a:r>
              <a:rPr lang="fr-FR" sz="2400" b="1" dirty="0" smtClean="0"/>
              <a:t>3.1 - </a:t>
            </a:r>
            <a:r>
              <a:rPr lang="fr-FR" sz="2400" b="1" i="1" dirty="0" smtClean="0"/>
              <a:t>Adoption </a:t>
            </a:r>
            <a:r>
              <a:rPr lang="fr-FR" sz="2400" b="1" i="1" dirty="0"/>
              <a:t>des textes organisant l’activité statistique</a:t>
            </a:r>
            <a:endParaRPr lang="fr-FR" sz="2400" dirty="0"/>
          </a:p>
        </p:txBody>
      </p:sp>
      <p:sp>
        <p:nvSpPr>
          <p:cNvPr id="3" name="Espace réservé du contenu 2"/>
          <p:cNvSpPr>
            <a:spLocks noGrp="1"/>
          </p:cNvSpPr>
          <p:nvPr>
            <p:ph idx="1"/>
          </p:nvPr>
        </p:nvSpPr>
        <p:spPr>
          <a:xfrm>
            <a:off x="457200" y="1327759"/>
            <a:ext cx="8229600" cy="4947781"/>
          </a:xfrm>
        </p:spPr>
        <p:txBody>
          <a:bodyPr/>
          <a:lstStyle/>
          <a:p>
            <a:pPr marL="0" indent="0">
              <a:buNone/>
            </a:pPr>
            <a:r>
              <a:rPr lang="fr-FR" sz="1800" dirty="0">
                <a:latin typeface="Arial" panose="020B0604020202020204" pitchFamily="34" charset="0"/>
                <a:cs typeface="Arial" panose="020B0604020202020204" pitchFamily="34" charset="0"/>
              </a:rPr>
              <a:t>L’organe central du système statistique national (SSN) centrafricain mis en place depuis la veille des indépendances par l’administration coloniale, s’est transformé au fil des années pour devenir une Direction en 1983, puis une Division des statistiques et des Etudes Economiques en 1987 et une Direction Générale de la Statistique, des Etudes Economiques et Sociales (DGSEES) par le Décret N°04.361 du 03 décembre 2001</a:t>
            </a:r>
            <a:r>
              <a:rPr lang="fr-FR" sz="1800" dirty="0" smtClean="0">
                <a:latin typeface="Arial" panose="020B0604020202020204" pitchFamily="34" charset="0"/>
                <a:cs typeface="Arial" panose="020B0604020202020204" pitchFamily="34" charset="0"/>
              </a:rPr>
              <a:t>. </a:t>
            </a:r>
            <a:r>
              <a:rPr lang="fr-FR" sz="1800" dirty="0">
                <a:latin typeface="Arial" panose="020B0604020202020204" pitchFamily="34" charset="0"/>
                <a:cs typeface="Arial" panose="020B0604020202020204" pitchFamily="34" charset="0"/>
              </a:rPr>
              <a:t>A</a:t>
            </a:r>
            <a:r>
              <a:rPr lang="fr-FR" sz="1800" dirty="0" smtClean="0">
                <a:latin typeface="Arial" panose="020B0604020202020204" pitchFamily="34" charset="0"/>
                <a:cs typeface="Arial" panose="020B0604020202020204" pitchFamily="34" charset="0"/>
              </a:rPr>
              <a:t>insi, l’organisation </a:t>
            </a:r>
            <a:r>
              <a:rPr lang="fr-FR" sz="1800" dirty="0">
                <a:latin typeface="Arial" panose="020B0604020202020204" pitchFamily="34" charset="0"/>
                <a:cs typeface="Arial" panose="020B0604020202020204" pitchFamily="34" charset="0"/>
              </a:rPr>
              <a:t>de l’activité statistique en RCA est régie par trois importants textes :</a:t>
            </a:r>
          </a:p>
          <a:p>
            <a:pPr marL="0" indent="0">
              <a:buNone/>
            </a:pPr>
            <a:r>
              <a:rPr lang="fr-FR" sz="1800" dirty="0">
                <a:latin typeface="Arial" panose="020B0604020202020204" pitchFamily="34" charset="0"/>
                <a:cs typeface="Arial" panose="020B0604020202020204" pitchFamily="34" charset="0"/>
              </a:rPr>
              <a:t>-	la loi n° 01.008 du 16 juillet 2001 portant réglementation des activités statistiques en République Centrafricaine ;</a:t>
            </a:r>
          </a:p>
          <a:p>
            <a:pPr marL="0" indent="0">
              <a:buNone/>
            </a:pPr>
            <a:r>
              <a:rPr lang="fr-FR" sz="1800" dirty="0">
                <a:latin typeface="Arial" panose="020B0604020202020204" pitchFamily="34" charset="0"/>
                <a:cs typeface="Arial" panose="020B0604020202020204" pitchFamily="34" charset="0"/>
              </a:rPr>
              <a:t>-	le décret n° 01.273 du 2 octobre 2001 portant organisation et fonctionnement du Conseil National de la Statistique (CNS) ;</a:t>
            </a:r>
          </a:p>
          <a:p>
            <a:pPr>
              <a:buFontTx/>
              <a:buChar char="-"/>
            </a:pPr>
            <a:r>
              <a:rPr lang="fr-FR" sz="1800" dirty="0">
                <a:latin typeface="Arial" panose="020B0604020202020204" pitchFamily="34" charset="0"/>
                <a:cs typeface="Arial" panose="020B0604020202020204" pitchFamily="34" charset="0"/>
              </a:rPr>
              <a:t>le décret n° 06.236 du 21 juillet 2006 portant approbation des statuts de l’Institut Centrafricain des Statistiques, et des Etudes Economiques et Sociales (ICASEES).</a:t>
            </a:r>
          </a:p>
          <a:p>
            <a:pPr marL="0" indent="0">
              <a:spcBef>
                <a:spcPts val="0"/>
              </a:spcBef>
              <a:buNone/>
            </a:pPr>
            <a:r>
              <a:rPr lang="fr-CA" sz="1800" dirty="0" smtClean="0">
                <a:latin typeface="Arial" panose="020B0604020202020204" pitchFamily="34" charset="0"/>
                <a:cs typeface="Arial" panose="020B0604020202020204" pitchFamily="34" charset="0"/>
              </a:rPr>
              <a:t>La </a:t>
            </a:r>
            <a:r>
              <a:rPr lang="fr-CA" sz="1800" dirty="0">
                <a:latin typeface="Arial" panose="020B0604020202020204" pitchFamily="34" charset="0"/>
                <a:cs typeface="Arial" panose="020B0604020202020204" pitchFamily="34" charset="0"/>
              </a:rPr>
              <a:t>loi n° 01.008, article 21 et </a:t>
            </a:r>
            <a:r>
              <a:rPr lang="fr-CA" sz="1800" dirty="0" smtClean="0">
                <a:latin typeface="Arial" panose="020B0604020202020204" pitchFamily="34" charset="0"/>
                <a:cs typeface="Arial" panose="020B0604020202020204" pitchFamily="34" charset="0"/>
              </a:rPr>
              <a:t>22, confère à ICASEES</a:t>
            </a:r>
            <a:r>
              <a:rPr lang="fr-CA" dirty="0" smtClean="0">
                <a:latin typeface="Arial" panose="020B0604020202020204" pitchFamily="34" charset="0"/>
                <a:cs typeface="Arial" panose="020B0604020202020204" pitchFamily="34" charset="0"/>
              </a:rPr>
              <a:t> </a:t>
            </a:r>
            <a:r>
              <a:rPr lang="fr-CA" sz="1800" dirty="0">
                <a:latin typeface="Arial" panose="020B0604020202020204" pitchFamily="34" charset="0"/>
                <a:cs typeface="Arial" panose="020B0604020202020204" pitchFamily="34" charset="0"/>
              </a:rPr>
              <a:t>la responsabilité </a:t>
            </a:r>
            <a:r>
              <a:rPr lang="fr-CA" sz="1800" dirty="0" smtClean="0">
                <a:latin typeface="Arial" panose="020B0604020202020204" pitchFamily="34" charset="0"/>
                <a:cs typeface="Arial" panose="020B0604020202020204" pitchFamily="34" charset="0"/>
              </a:rPr>
              <a:t>statutaire de l’élaboration </a:t>
            </a:r>
            <a:r>
              <a:rPr lang="fr-CA" sz="1800" dirty="0">
                <a:latin typeface="Arial" panose="020B0604020202020204" pitchFamily="34" charset="0"/>
                <a:cs typeface="Arial" panose="020B0604020202020204" pitchFamily="34" charset="0"/>
              </a:rPr>
              <a:t>des comptes </a:t>
            </a:r>
            <a:r>
              <a:rPr lang="fr-CA" sz="1800" dirty="0" smtClean="0">
                <a:latin typeface="Arial" panose="020B0604020202020204" pitchFamily="34" charset="0"/>
                <a:cs typeface="Arial" panose="020B0604020202020204" pitchFamily="34" charset="0"/>
              </a:rPr>
              <a:t>nationaux définitifs.</a:t>
            </a:r>
            <a:endParaRPr lang="fr-FR" sz="1800" dirty="0"/>
          </a:p>
        </p:txBody>
      </p:sp>
    </p:spTree>
    <p:extLst>
      <p:ext uri="{BB962C8B-B14F-4D97-AF65-F5344CB8AC3E}">
        <p14:creationId xmlns:p14="http://schemas.microsoft.com/office/powerpoint/2010/main" val="2490129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latin typeface="Arial" panose="020B0604020202020204" pitchFamily="34" charset="0"/>
                <a:cs typeface="Arial" panose="020B0604020202020204" pitchFamily="34" charset="0"/>
              </a:rPr>
              <a:t>3 - </a:t>
            </a:r>
            <a:r>
              <a:rPr lang="fr-FR" sz="2400" b="1" dirty="0">
                <a:latin typeface="Arial" panose="020B0604020202020204" pitchFamily="34" charset="0"/>
                <a:cs typeface="Arial" panose="020B0604020202020204" pitchFamily="34" charset="0"/>
              </a:rPr>
              <a:t>Les exigences pour réaliser les TRE ou les MCS</a:t>
            </a:r>
            <a:br>
              <a:rPr lang="fr-FR" sz="2400" b="1" dirty="0">
                <a:latin typeface="Arial" panose="020B0604020202020204" pitchFamily="34" charset="0"/>
                <a:cs typeface="Arial" panose="020B0604020202020204" pitchFamily="34" charset="0"/>
              </a:rPr>
            </a:br>
            <a:r>
              <a:rPr lang="fr-FR" sz="2400" b="1" i="1" dirty="0" smtClean="0">
                <a:latin typeface="Arial" panose="020B0604020202020204" pitchFamily="34" charset="0"/>
                <a:cs typeface="Arial" panose="020B0604020202020204" pitchFamily="34" charset="0"/>
              </a:rPr>
              <a:t>3.2 - Les </a:t>
            </a:r>
            <a:r>
              <a:rPr lang="fr-FR" sz="2400" b="1" i="1" dirty="0">
                <a:latin typeface="Arial" panose="020B0604020202020204" pitchFamily="34" charset="0"/>
                <a:cs typeface="Arial" panose="020B0604020202020204" pitchFamily="34" charset="0"/>
              </a:rPr>
              <a:t>sources des données</a:t>
            </a:r>
            <a:endParaRPr lang="fr-FR" sz="2400" i="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p:txBody>
          <a:bodyPr/>
          <a:lstStyle/>
          <a:p>
            <a:pPr marL="0" indent="0">
              <a:buNone/>
            </a:pPr>
            <a:r>
              <a:rPr lang="fr-FR" sz="1800" dirty="0">
                <a:latin typeface="Arial" panose="020B0604020202020204" pitchFamily="34" charset="0"/>
                <a:cs typeface="Arial" panose="020B0604020202020204" pitchFamily="34" charset="0"/>
              </a:rPr>
              <a:t>Les sources utilisées pour produire le TRE ou la MCS sont multiples et variées, disponibles sur des supports magnétiques et papiers. La qualité  </a:t>
            </a:r>
            <a:r>
              <a:rPr lang="fr-FR" sz="1800" dirty="0" smtClean="0">
                <a:latin typeface="Arial" panose="020B0604020202020204" pitchFamily="34" charset="0"/>
                <a:cs typeface="Arial" panose="020B0604020202020204" pitchFamily="34" charset="0"/>
              </a:rPr>
              <a:t>du </a:t>
            </a:r>
            <a:r>
              <a:rPr lang="fr-FR" sz="1800" dirty="0">
                <a:latin typeface="Arial" panose="020B0604020202020204" pitchFamily="34" charset="0"/>
                <a:cs typeface="Arial" panose="020B0604020202020204" pitchFamily="34" charset="0"/>
              </a:rPr>
              <a:t>TRE ou de la MCS dépend des </a:t>
            </a:r>
            <a:r>
              <a:rPr lang="fr-FR" sz="1800" dirty="0" smtClean="0">
                <a:latin typeface="Arial" panose="020B0604020202020204" pitchFamily="34" charset="0"/>
                <a:cs typeface="Arial" panose="020B0604020202020204" pitchFamily="34" charset="0"/>
              </a:rPr>
              <a:t>sources. On distingue trois types de données sources: les recensements, les enquêtes statistiques et les sources administratives. </a:t>
            </a:r>
          </a:p>
          <a:p>
            <a:pPr marL="0" indent="0">
              <a:buNone/>
            </a:pPr>
            <a:r>
              <a:rPr lang="fr-CA" sz="1800" dirty="0">
                <a:latin typeface="Arial" panose="020B0604020202020204" pitchFamily="34" charset="0"/>
                <a:cs typeface="Arial" panose="020B0604020202020204" pitchFamily="34" charset="0"/>
              </a:rPr>
              <a:t>Les principales sources statistiques qui ont permis d’élaborer les comptes définitifs proviennent:</a:t>
            </a:r>
            <a:endParaRPr lang="fr-FR" sz="1800" dirty="0">
              <a:latin typeface="Arial" panose="020B0604020202020204" pitchFamily="34" charset="0"/>
              <a:cs typeface="Arial" panose="020B0604020202020204" pitchFamily="34" charset="0"/>
            </a:endParaRPr>
          </a:p>
          <a:p>
            <a:pPr lvl="0"/>
            <a:r>
              <a:rPr lang="fr-FR" sz="1800" dirty="0">
                <a:latin typeface="Arial" panose="020B0604020202020204" pitchFamily="34" charset="0"/>
                <a:cs typeface="Arial" panose="020B0604020202020204" pitchFamily="34" charset="0"/>
              </a:rPr>
              <a:t>des Déclarations Statistiques et Fiscales des </a:t>
            </a:r>
            <a:r>
              <a:rPr lang="fr-FR" sz="1800" dirty="0" smtClean="0">
                <a:latin typeface="Arial" panose="020B0604020202020204" pitchFamily="34" charset="0"/>
                <a:cs typeface="Arial" panose="020B0604020202020204" pitchFamily="34" charset="0"/>
              </a:rPr>
              <a:t>entreprises, des banques et des assurances</a:t>
            </a:r>
            <a:r>
              <a:rPr lang="fr-FR" sz="1800" dirty="0">
                <a:latin typeface="Arial" panose="020B0604020202020204" pitchFamily="34" charset="0"/>
                <a:cs typeface="Arial" panose="020B0604020202020204" pitchFamily="34" charset="0"/>
              </a:rPr>
              <a:t> ;</a:t>
            </a:r>
          </a:p>
          <a:p>
            <a:pPr lvl="0"/>
            <a:r>
              <a:rPr lang="fr-FR" sz="1800" dirty="0">
                <a:latin typeface="Arial" panose="020B0604020202020204" pitchFamily="34" charset="0"/>
                <a:cs typeface="Arial" panose="020B0604020202020204" pitchFamily="34" charset="0"/>
              </a:rPr>
              <a:t>des comptes de gestion des offices publics ;</a:t>
            </a:r>
          </a:p>
          <a:p>
            <a:pPr lvl="0"/>
            <a:r>
              <a:rPr lang="fr-FR" sz="1800" dirty="0">
                <a:latin typeface="Arial" panose="020B0604020202020204" pitchFamily="34" charset="0"/>
                <a:cs typeface="Arial" panose="020B0604020202020204" pitchFamily="34" charset="0"/>
              </a:rPr>
              <a:t>du résultat de l’enquête </a:t>
            </a:r>
            <a:r>
              <a:rPr lang="fr-FR" sz="1800" dirty="0" smtClean="0">
                <a:latin typeface="Arial" panose="020B0604020202020204" pitchFamily="34" charset="0"/>
                <a:cs typeface="Arial" panose="020B0604020202020204" pitchFamily="34" charset="0"/>
              </a:rPr>
              <a:t>sur les conditions de vie des ménages ECASEB 2008</a:t>
            </a:r>
            <a:r>
              <a:rPr lang="fr-FR" sz="1800" dirty="0">
                <a:latin typeface="Arial" panose="020B0604020202020204" pitchFamily="34" charset="0"/>
                <a:cs typeface="Arial" panose="020B0604020202020204" pitchFamily="34" charset="0"/>
              </a:rPr>
              <a:t> ;</a:t>
            </a:r>
          </a:p>
          <a:p>
            <a:pPr lvl="0"/>
            <a:r>
              <a:rPr lang="fr-FR" sz="1800" dirty="0" smtClean="0">
                <a:latin typeface="Arial" panose="020B0604020202020204" pitchFamily="34" charset="0"/>
                <a:cs typeface="Arial" panose="020B0604020202020204" pitchFamily="34" charset="0"/>
              </a:rPr>
              <a:t>des </a:t>
            </a:r>
            <a:r>
              <a:rPr lang="fr-FR" sz="1800" dirty="0">
                <a:latin typeface="Arial" panose="020B0604020202020204" pitchFamily="34" charset="0"/>
                <a:cs typeface="Arial" panose="020B0604020202020204" pitchFamily="34" charset="0"/>
              </a:rPr>
              <a:t>résultats du recensement général de la population de </a:t>
            </a:r>
            <a:r>
              <a:rPr lang="fr-FR" sz="1800" dirty="0" smtClean="0">
                <a:latin typeface="Arial" panose="020B0604020202020204" pitchFamily="34" charset="0"/>
                <a:cs typeface="Arial" panose="020B0604020202020204" pitchFamily="34" charset="0"/>
              </a:rPr>
              <a:t>2003</a:t>
            </a:r>
            <a:r>
              <a:rPr lang="fr-FR" sz="1800" dirty="0">
                <a:latin typeface="Arial" panose="020B0604020202020204" pitchFamily="34" charset="0"/>
                <a:cs typeface="Arial" panose="020B0604020202020204" pitchFamily="34" charset="0"/>
              </a:rPr>
              <a:t> ;</a:t>
            </a:r>
          </a:p>
          <a:p>
            <a:pPr lvl="0"/>
            <a:r>
              <a:rPr lang="fr-FR" sz="1800" dirty="0" smtClean="0">
                <a:latin typeface="Arial" panose="020B0604020202020204" pitchFamily="34" charset="0"/>
                <a:cs typeface="Arial" panose="020B0604020202020204" pitchFamily="34" charset="0"/>
              </a:rPr>
              <a:t>des </a:t>
            </a:r>
            <a:r>
              <a:rPr lang="fr-FR" sz="1800" dirty="0">
                <a:latin typeface="Arial" panose="020B0604020202020204" pitchFamily="34" charset="0"/>
                <a:cs typeface="Arial" panose="020B0604020202020204" pitchFamily="34" charset="0"/>
              </a:rPr>
              <a:t>statistiques produites par les ministères techniques (agriculture, élevage, mines, transport</a:t>
            </a:r>
            <a:r>
              <a:rPr lang="fr-FR" sz="1800" dirty="0" smtClean="0">
                <a:latin typeface="Arial" panose="020B0604020202020204" pitchFamily="34" charset="0"/>
                <a:cs typeface="Arial" panose="020B0604020202020204" pitchFamily="34" charset="0"/>
              </a:rPr>
              <a:t>);</a:t>
            </a:r>
          </a:p>
          <a:p>
            <a:pPr lvl="0"/>
            <a:r>
              <a:rPr lang="fr-FR" sz="1800" dirty="0" smtClean="0">
                <a:latin typeface="Arial" panose="020B0604020202020204" pitchFamily="34" charset="0"/>
                <a:cs typeface="Arial" panose="020B0604020202020204" pitchFamily="34" charset="0"/>
              </a:rPr>
              <a:t>des annuaires de la santé et des statistiques scolaires;</a:t>
            </a:r>
            <a:endParaRPr lang="fr-FR" sz="1800" dirty="0">
              <a:latin typeface="Arial" panose="020B0604020202020204" pitchFamily="34" charset="0"/>
              <a:cs typeface="Arial" panose="020B0604020202020204" pitchFamily="34" charset="0"/>
            </a:endParaRPr>
          </a:p>
          <a:p>
            <a:pPr marL="0" indent="0">
              <a:buNone/>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6928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latin typeface="Arial" panose="020B0604020202020204" pitchFamily="34" charset="0"/>
                <a:cs typeface="Arial" panose="020B0604020202020204" pitchFamily="34" charset="0"/>
              </a:rPr>
              <a:t>3 - </a:t>
            </a:r>
            <a:r>
              <a:rPr lang="fr-FR" sz="2000" b="1" dirty="0">
                <a:latin typeface="Arial" panose="020B0604020202020204" pitchFamily="34" charset="0"/>
                <a:cs typeface="Arial" panose="020B0604020202020204" pitchFamily="34" charset="0"/>
              </a:rPr>
              <a:t>Les exigences pour réaliser les TRE ou les MCS</a:t>
            </a:r>
            <a:br>
              <a:rPr lang="fr-FR" sz="2000" b="1" dirty="0">
                <a:latin typeface="Arial" panose="020B0604020202020204" pitchFamily="34" charset="0"/>
                <a:cs typeface="Arial" panose="020B0604020202020204" pitchFamily="34" charset="0"/>
              </a:rPr>
            </a:br>
            <a:r>
              <a:rPr lang="fr-FR" sz="2000" b="1" i="1" dirty="0">
                <a:latin typeface="Arial" panose="020B0604020202020204" pitchFamily="34" charset="0"/>
                <a:cs typeface="Arial" panose="020B0604020202020204" pitchFamily="34" charset="0"/>
              </a:rPr>
              <a:t>3.2 - Les sources des </a:t>
            </a:r>
            <a:r>
              <a:rPr lang="fr-FR" sz="2000" b="1" i="1" dirty="0" smtClean="0">
                <a:latin typeface="Arial" panose="020B0604020202020204" pitchFamily="34" charset="0"/>
                <a:cs typeface="Arial" panose="020B0604020202020204" pitchFamily="34" charset="0"/>
              </a:rPr>
              <a:t>données (suite)</a:t>
            </a:r>
            <a:endParaRPr lang="fr-FR" sz="2000" dirty="0"/>
          </a:p>
        </p:txBody>
      </p:sp>
      <p:sp>
        <p:nvSpPr>
          <p:cNvPr id="3" name="Espace réservé du contenu 2"/>
          <p:cNvSpPr>
            <a:spLocks noGrp="1"/>
          </p:cNvSpPr>
          <p:nvPr>
            <p:ph idx="1"/>
          </p:nvPr>
        </p:nvSpPr>
        <p:spPr/>
        <p:txBody>
          <a:bodyPr/>
          <a:lstStyle/>
          <a:p>
            <a:r>
              <a:rPr lang="fr-FR" sz="1800" dirty="0">
                <a:latin typeface="Arial" panose="020B0604020202020204" pitchFamily="34" charset="0"/>
                <a:cs typeface="Arial" panose="020B0604020202020204" pitchFamily="34" charset="0"/>
              </a:rPr>
              <a:t>d</a:t>
            </a:r>
            <a:r>
              <a:rPr lang="fr-FR" sz="1800" dirty="0" smtClean="0">
                <a:latin typeface="Arial" panose="020B0604020202020204" pitchFamily="34" charset="0"/>
                <a:cs typeface="Arial" panose="020B0604020202020204" pitchFamily="34" charset="0"/>
              </a:rPr>
              <a:t>es Tableaux des Opérations Financières de l’Etat couplés avec les lois des finances;</a:t>
            </a:r>
          </a:p>
          <a:p>
            <a:r>
              <a:rPr lang="fr-FR" sz="1800" dirty="0">
                <a:latin typeface="Arial" panose="020B0604020202020204" pitchFamily="34" charset="0"/>
                <a:cs typeface="Arial" panose="020B0604020202020204" pitchFamily="34" charset="0"/>
              </a:rPr>
              <a:t>d</a:t>
            </a:r>
            <a:r>
              <a:rPr lang="fr-FR" sz="1800" dirty="0" smtClean="0">
                <a:latin typeface="Arial" panose="020B0604020202020204" pitchFamily="34" charset="0"/>
                <a:cs typeface="Arial" panose="020B0604020202020204" pitchFamily="34" charset="0"/>
              </a:rPr>
              <a:t>es exécutions budgétaires en dépenses et en recettes;</a:t>
            </a:r>
          </a:p>
          <a:p>
            <a:r>
              <a:rPr lang="fr-FR" sz="1800" dirty="0">
                <a:latin typeface="Arial" panose="020B0604020202020204" pitchFamily="34" charset="0"/>
                <a:cs typeface="Arial" panose="020B0604020202020204" pitchFamily="34" charset="0"/>
              </a:rPr>
              <a:t>l</a:t>
            </a:r>
            <a:r>
              <a:rPr lang="fr-FR" sz="1800" dirty="0" smtClean="0">
                <a:latin typeface="Arial" panose="020B0604020202020204" pitchFamily="34" charset="0"/>
                <a:cs typeface="Arial" panose="020B0604020202020204" pitchFamily="34" charset="0"/>
              </a:rPr>
              <a:t>e rapport d’exécution du budget d’investissement de l’Etat;</a:t>
            </a:r>
          </a:p>
          <a:p>
            <a:r>
              <a:rPr lang="fr-FR" sz="1800" dirty="0">
                <a:latin typeface="Arial" panose="020B0604020202020204" pitchFamily="34" charset="0"/>
                <a:cs typeface="Arial" panose="020B0604020202020204" pitchFamily="34" charset="0"/>
              </a:rPr>
              <a:t>l</a:t>
            </a:r>
            <a:r>
              <a:rPr lang="fr-FR" sz="1800" dirty="0" smtClean="0">
                <a:latin typeface="Arial" panose="020B0604020202020204" pitchFamily="34" charset="0"/>
                <a:cs typeface="Arial" panose="020B0604020202020204" pitchFamily="34" charset="0"/>
              </a:rPr>
              <a:t>es balances de paiement et les données du commerce extérieur.</a:t>
            </a:r>
          </a:p>
          <a:p>
            <a:pPr marL="0" indent="0">
              <a:buNone/>
            </a:pPr>
            <a:r>
              <a:rPr lang="fr-FR" sz="1800" dirty="0" smtClean="0">
                <a:latin typeface="Arial" panose="020B0604020202020204" pitchFamily="34" charset="0"/>
                <a:cs typeface="Arial" panose="020B0604020202020204" pitchFamily="34" charset="0"/>
              </a:rPr>
              <a:t>Ne disposant pas de données sur le secteur informel et l’agriculture, des hypothèses ont été émises pour les capturer. Les résultats de l’enquête sur les conditions de vie de ménage ECASEB 2008, ont servi de repère pour le calcul de la production du secteur informel, les dépenses de consommation finale des ménages ainsi que la répartition par  branche de la population active occupée.</a:t>
            </a:r>
          </a:p>
          <a:p>
            <a:pPr marL="0" indent="0">
              <a:buNone/>
            </a:pPr>
            <a:r>
              <a:rPr lang="fr-FR" sz="1800" dirty="0" smtClean="0">
                <a:latin typeface="Arial" panose="020B0604020202020204" pitchFamily="34" charset="0"/>
                <a:cs typeface="Arial" panose="020B0604020202020204" pitchFamily="34" charset="0"/>
              </a:rPr>
              <a:t>Les prix au producteur n’étant pas disponibles, son évolution a été assimilée à celle de  l’évolution de l’indice des prix à la consommation des ménages.</a:t>
            </a:r>
          </a:p>
          <a:p>
            <a:pPr marL="0" indent="0">
              <a:buNone/>
            </a:pPr>
            <a:r>
              <a:rPr lang="fr-FR" sz="1800" dirty="0" smtClean="0">
                <a:latin typeface="Arial" panose="020B0604020202020204" pitchFamily="34" charset="0"/>
                <a:cs typeface="Arial" panose="020B0604020202020204" pitchFamily="34" charset="0"/>
              </a:rPr>
              <a:t>La CCF de l’administration a été calculée pour harmonisée le calcul du PIB.</a:t>
            </a: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5608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smtClean="0"/>
              <a:t>4 - Ressources humaines et outils d’aides à l’élaboration des comptes nationaux définitifs</a:t>
            </a:r>
            <a:endParaRPr lang="fr-FR" sz="2400" b="1" dirty="0"/>
          </a:p>
        </p:txBody>
      </p:sp>
      <p:sp>
        <p:nvSpPr>
          <p:cNvPr id="3" name="Espace réservé du contenu 2"/>
          <p:cNvSpPr>
            <a:spLocks noGrp="1"/>
          </p:cNvSpPr>
          <p:nvPr>
            <p:ph idx="1"/>
          </p:nvPr>
        </p:nvSpPr>
        <p:spPr>
          <a:xfrm>
            <a:off x="457200" y="914400"/>
            <a:ext cx="8229600" cy="5461348"/>
          </a:xfrm>
        </p:spPr>
        <p:txBody>
          <a:bodyPr/>
          <a:lstStyle/>
          <a:p>
            <a:pPr marL="0" indent="0">
              <a:buNone/>
            </a:pPr>
            <a:r>
              <a:rPr lang="fr-FR" sz="1800" dirty="0"/>
              <a:t>La RCA est le premier pays qui a servi de champ d’expérimentation pour la mise au point du </a:t>
            </a:r>
            <a:r>
              <a:rPr lang="fr-FR" sz="1800" dirty="0" smtClean="0"/>
              <a:t>logiciel ERETES. Pour </a:t>
            </a:r>
            <a:r>
              <a:rPr lang="fr-FR" sz="1800" dirty="0"/>
              <a:t>pouvoir élaborer les comptes, il faut d’abord collecter les données sources, les transcrire dans le langage de la comptabilité nationale, puis les charger dans le logiciel. Plusieurs étapes de traitement des données </a:t>
            </a:r>
            <a:r>
              <a:rPr lang="fr-FR" sz="1800" dirty="0" smtClean="0"/>
              <a:t>ont </a:t>
            </a:r>
            <a:r>
              <a:rPr lang="fr-FR" sz="1800" dirty="0"/>
              <a:t>été prévues, </a:t>
            </a:r>
            <a:r>
              <a:rPr lang="fr-FR" sz="1800" dirty="0" smtClean="0"/>
              <a:t>les </a:t>
            </a:r>
            <a:r>
              <a:rPr lang="fr-FR" sz="1800" dirty="0"/>
              <a:t>plus importantes sont (i) la réalisation des équilibres ressources-emplois (ERE) des différents biens et services contenus dans la nomenclature des produits et services de l’économie en question, (ii) l’élaboration des comptes des branches d’activité ou fonction de production </a:t>
            </a:r>
            <a:r>
              <a:rPr lang="fr-FR" sz="1800" dirty="0" smtClean="0"/>
              <a:t>d’activité.</a:t>
            </a:r>
          </a:p>
          <a:p>
            <a:pPr marL="0" indent="0">
              <a:buNone/>
            </a:pPr>
            <a:r>
              <a:rPr lang="fr-FR" sz="1800" dirty="0" smtClean="0"/>
              <a:t>Selon une étude de la CEMAC, l’effectif minimal pour élaborer les comptes nationaux avec le logiciel ERETES est de sept personnes, dont: un ISE, trois ITS et trois TS.</a:t>
            </a:r>
          </a:p>
          <a:p>
            <a:pPr marL="0" indent="0">
              <a:buNone/>
            </a:pPr>
            <a:endParaRPr lang="fr-FR" sz="1800" dirty="0" smtClean="0"/>
          </a:p>
          <a:p>
            <a:pPr marL="0" indent="0">
              <a:buNone/>
            </a:pPr>
            <a:endParaRPr lang="fr-FR" sz="1800" dirty="0" smtClean="0"/>
          </a:p>
          <a:p>
            <a:pPr marL="0" indent="0">
              <a:buNone/>
            </a:pPr>
            <a:endParaRPr lang="fr-FR" sz="1800" dirty="0"/>
          </a:p>
          <a:p>
            <a:pPr marL="0" indent="0">
              <a:buNone/>
            </a:pPr>
            <a:endParaRPr lang="fr-FR" sz="1800" dirty="0" smtClean="0"/>
          </a:p>
          <a:p>
            <a:pPr marL="0" indent="0">
              <a:buNone/>
            </a:pPr>
            <a:endParaRPr lang="fr-FR" sz="1800" dirty="0" smtClean="0"/>
          </a:p>
          <a:p>
            <a:pPr marL="0" indent="0">
              <a:buNone/>
            </a:pPr>
            <a:r>
              <a:rPr lang="fr-FR" sz="1800" dirty="0" smtClean="0"/>
              <a:t>Ainsi</a:t>
            </a:r>
            <a:r>
              <a:rPr lang="fr-FR" sz="1800" dirty="0"/>
              <a:t>, </a:t>
            </a:r>
            <a:r>
              <a:rPr lang="fr-FR" sz="1800" dirty="0" smtClean="0"/>
              <a:t> pour obtenir un TRE en année  de base, si toutes les conditions sont réunies (nomenclatures et principales sources disponibles, conditions de travail requises plus assistance techniques) au bout d’un an et demi il est possible de le générer.</a:t>
            </a:r>
            <a:endParaRPr lang="fr-FR" sz="1700" dirty="0"/>
          </a:p>
          <a:p>
            <a:pPr marL="0" indent="0">
              <a:buNone/>
            </a:pPr>
            <a:endParaRPr lang="fr-FR" sz="1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020" y="3795695"/>
            <a:ext cx="5561556" cy="1739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269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a:t>Présentation d’une MCS standard</a:t>
            </a:r>
            <a:endParaRPr lang="fr-FR" sz="2400" dirty="0"/>
          </a:p>
        </p:txBody>
      </p:sp>
      <p:sp>
        <p:nvSpPr>
          <p:cNvPr id="3" name="Espace réservé du contenu 2"/>
          <p:cNvSpPr>
            <a:spLocks noGrp="1"/>
          </p:cNvSpPr>
          <p:nvPr>
            <p:ph idx="1"/>
          </p:nvPr>
        </p:nvSpPr>
        <p:spPr>
          <a:xfrm>
            <a:off x="457200" y="739036"/>
            <a:ext cx="8229600" cy="5611660"/>
          </a:xfrm>
        </p:spPr>
        <p:txBody>
          <a:bodyPr/>
          <a:lstStyle/>
          <a:p>
            <a:pPr marL="0" indent="0">
              <a:buNone/>
            </a:pPr>
            <a:r>
              <a:rPr lang="fr-FR" altLang="fr-FR" sz="1800" dirty="0"/>
              <a:t>Le SCN 93 écrit  :   «</a:t>
            </a:r>
            <a:r>
              <a:rPr lang="fr-FR" altLang="fr-FR" sz="1800" i="1" dirty="0"/>
              <a:t>une matrice de comptabilité sociale est définie ici comme la présentation des comptes du SCN dans une matrice qui développe les </a:t>
            </a:r>
            <a:r>
              <a:rPr lang="fr-FR" altLang="fr-FR" sz="1800" i="1" u="sng" dirty="0"/>
              <a:t>liens entre le tableau des ressources et des emplois</a:t>
            </a:r>
            <a:r>
              <a:rPr lang="fr-FR" altLang="fr-FR" sz="1800" i="1" dirty="0"/>
              <a:t> et les comptes des secteurs institutionnels. Dans de nombreux exemples, les MCS ont été appliquées à l'analyse des </a:t>
            </a:r>
            <a:r>
              <a:rPr lang="fr-FR" altLang="fr-FR" sz="1800" i="1" u="sng" dirty="0"/>
              <a:t>interrelations</a:t>
            </a:r>
            <a:r>
              <a:rPr lang="fr-FR" altLang="fr-FR" sz="1800" i="1" dirty="0"/>
              <a:t> entre les </a:t>
            </a:r>
            <a:r>
              <a:rPr lang="fr-FR" altLang="fr-FR" sz="1800" i="1" u="sng" dirty="0"/>
              <a:t>caractères structurels d'une économie</a:t>
            </a:r>
            <a:r>
              <a:rPr lang="fr-FR" altLang="fr-FR" sz="1800" i="1" dirty="0"/>
              <a:t> et la distribution du revenu et de la dépense entre les groupes de ménages</a:t>
            </a:r>
            <a:r>
              <a:rPr lang="fr-FR" altLang="fr-FR" sz="1800" dirty="0"/>
              <a:t> »</a:t>
            </a:r>
          </a:p>
          <a:p>
            <a:pPr marL="0" indent="0">
              <a:buNone/>
            </a:pPr>
            <a:r>
              <a:rPr lang="fr-FR" sz="1800" dirty="0"/>
              <a:t>Le format standard de présentation des MCS peut varier selon les particularités des structures socio-économiques du pays  et la disponibilité des données. La structure simplifiée d’une MCS est retracée dans le tableau  suivant. Elle comporte 16 comptes, dont:</a:t>
            </a:r>
          </a:p>
          <a:p>
            <a:pPr lvl="0">
              <a:buFont typeface="Arial" panose="020B0604020202020204" pitchFamily="34" charset="0"/>
              <a:buChar char="•"/>
            </a:pPr>
            <a:r>
              <a:rPr lang="fr-FR" sz="1800" dirty="0"/>
              <a:t>deux (2) comptes de facteurs de production (main d’œuvre et capital) ;</a:t>
            </a:r>
          </a:p>
          <a:p>
            <a:pPr lvl="0">
              <a:buFont typeface="Arial" panose="020B0604020202020204" pitchFamily="34" charset="0"/>
              <a:buChar char="•"/>
            </a:pPr>
            <a:r>
              <a:rPr lang="fr-FR" sz="1800" dirty="0"/>
              <a:t>quatre (4) comptes d’agents : ménages et entrepreneurs individuels (MEI), sociétés et quasi-sociétés (SQS), Etat ou Administrations Publiques (APU) et reste du monde (RDM) ;</a:t>
            </a:r>
          </a:p>
          <a:p>
            <a:pPr lvl="0">
              <a:buFont typeface="Arial" panose="020B0604020202020204" pitchFamily="34" charset="0"/>
              <a:buChar char="•"/>
            </a:pPr>
            <a:r>
              <a:rPr lang="fr-FR" sz="1800" dirty="0"/>
              <a:t>trois (3) comptes de branches d’activité (primaire, secondaire et tertiaire) ;</a:t>
            </a:r>
          </a:p>
          <a:p>
            <a:pPr lvl="0">
              <a:buFont typeface="Arial" panose="020B0604020202020204" pitchFamily="34" charset="0"/>
              <a:buChar char="•"/>
            </a:pPr>
            <a:r>
              <a:rPr lang="fr-FR" sz="1800" dirty="0"/>
              <a:t>trois (3) comptes de produits et services  destinés aux marchés intérieurs;</a:t>
            </a:r>
          </a:p>
          <a:p>
            <a:pPr lvl="0">
              <a:buFont typeface="Arial" panose="020B0604020202020204" pitchFamily="34" charset="0"/>
              <a:buChar char="•"/>
            </a:pPr>
            <a:r>
              <a:rPr lang="fr-FR" sz="1800" dirty="0"/>
              <a:t>trois (3) comptes de produits exportés ; et,</a:t>
            </a:r>
          </a:p>
          <a:p>
            <a:pPr lvl="0">
              <a:buFont typeface="Arial" panose="020B0604020202020204" pitchFamily="34" charset="0"/>
              <a:buChar char="•"/>
            </a:pPr>
            <a:r>
              <a:rPr lang="en-CA" sz="1800" dirty="0"/>
              <a:t>un (1) </a:t>
            </a:r>
            <a:r>
              <a:rPr lang="fr-FR" sz="1800" dirty="0"/>
              <a:t>compte d’accumulation</a:t>
            </a:r>
            <a:r>
              <a:rPr lang="en-CA" sz="1800" dirty="0"/>
              <a:t>.</a:t>
            </a:r>
            <a:endParaRPr lang="fr-FR" sz="1800" dirty="0"/>
          </a:p>
          <a:p>
            <a:pPr marL="0" indent="0">
              <a:buNone/>
            </a:pPr>
            <a:endParaRPr lang="fr-FR" sz="1800" dirty="0"/>
          </a:p>
        </p:txBody>
      </p:sp>
    </p:spTree>
    <p:extLst>
      <p:ext uri="{BB962C8B-B14F-4D97-AF65-F5344CB8AC3E}">
        <p14:creationId xmlns:p14="http://schemas.microsoft.com/office/powerpoint/2010/main" val="1083623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677</TotalTime>
  <Words>1116</Words>
  <Application>Microsoft Office PowerPoint</Application>
  <PresentationFormat>Affichage à l'écran (4:3)</PresentationFormat>
  <Paragraphs>86</Paragraphs>
  <Slides>12</Slides>
  <Notes>12</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Office Theme</vt:lpstr>
      <vt:lpstr>Présentation PowerPoint</vt:lpstr>
      <vt:lpstr>Plan de Présentation</vt:lpstr>
      <vt:lpstr>Introduction</vt:lpstr>
      <vt:lpstr>2-Contexte ayant conduit la Rca à la construction des TRE (TES) puis aux MCS</vt:lpstr>
      <vt:lpstr>3 - Les exigences pour réaliser les TRE ou les MCS 3.1 - Adoption des textes organisant l’activité statistique</vt:lpstr>
      <vt:lpstr>3 - Les exigences pour réaliser les TRE ou les MCS 3.2 - Les sources des données</vt:lpstr>
      <vt:lpstr>3 - Les exigences pour réaliser les TRE ou les MCS 3.2 - Les sources des données (suite)</vt:lpstr>
      <vt:lpstr>4 - Ressources humaines et outils d’aides à l’élaboration des comptes nationaux définitifs</vt:lpstr>
      <vt:lpstr>Présentation d’une MCS standard</vt:lpstr>
      <vt:lpstr>Présentation d’une MCS standard</vt:lpstr>
      <vt:lpstr>Expérience de la République centrafricaine dans l’application de la MCS à l’économie</vt:lpstr>
      <vt:lpstr>Comment assurer la production régulière  et la mise à jour des TRE</vt:lpstr>
    </vt:vector>
  </TitlesOfParts>
  <Company>vuyokazis@statssa.gov.za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Vuyokazi Sodo</dc:creator>
  <cp:lastModifiedBy>Roger YELE</cp:lastModifiedBy>
  <cp:revision>31</cp:revision>
  <dcterms:created xsi:type="dcterms:W3CDTF">2018-09-10T12:40:47Z</dcterms:created>
  <dcterms:modified xsi:type="dcterms:W3CDTF">2018-09-26T09:42:34Z</dcterms:modified>
</cp:coreProperties>
</file>