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handoutMasterIdLst>
    <p:handoutMasterId r:id="rId18"/>
  </p:handoutMasterIdLst>
  <p:sldIdLst>
    <p:sldId id="257" r:id="rId2"/>
    <p:sldId id="277" r:id="rId3"/>
    <p:sldId id="259" r:id="rId4"/>
    <p:sldId id="260" r:id="rId5"/>
    <p:sldId id="262" r:id="rId6"/>
    <p:sldId id="263" r:id="rId7"/>
    <p:sldId id="264" r:id="rId8"/>
    <p:sldId id="278" r:id="rId9"/>
    <p:sldId id="267" r:id="rId10"/>
    <p:sldId id="271" r:id="rId11"/>
    <p:sldId id="272" r:id="rId12"/>
    <p:sldId id="273" r:id="rId13"/>
    <p:sldId id="274" r:id="rId14"/>
    <p:sldId id="275" r:id="rId15"/>
    <p:sldId id="279" r:id="rId1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madou Ngalgou KANE" initials="MNK" lastIdx="5" clrIdx="0">
    <p:extLst>
      <p:ext uri="{19B8F6BF-5375-455C-9EA6-DF929625EA0E}">
        <p15:presenceInfo xmlns:p15="http://schemas.microsoft.com/office/powerpoint/2012/main" userId="S-1-5-21-2627762863-860245938-965576809-11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E469"/>
    <a:srgbClr val="E9E469"/>
    <a:srgbClr val="CDC87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F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F2F93CC-6EE8-49D2-B2B0-5A1A2CB2E7E1}" type="datetimeFigureOut">
              <a:rPr lang="fr-FR" smtClean="0"/>
              <a:t>25/09/2018</a:t>
            </a:fld>
            <a:endParaRPr lang="fr-F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fr-F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5A100CA-B9E2-4F81-8606-43FA68F4EF3C}" type="slidenum">
              <a:rPr lang="fr-FR" smtClean="0"/>
              <a:t>‹#›</a:t>
            </a:fld>
            <a:endParaRPr lang="fr-FR"/>
          </a:p>
        </p:txBody>
      </p:sp>
    </p:spTree>
    <p:extLst>
      <p:ext uri="{BB962C8B-B14F-4D97-AF65-F5344CB8AC3E}">
        <p14:creationId xmlns:p14="http://schemas.microsoft.com/office/powerpoint/2010/main" val="6743512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87D9B31-4C60-8E45-AFA6-67E1359CDA4B}" type="datetimeFigureOut">
              <a:rPr lang="en-US" smtClean="0"/>
              <a:t>9/25/2018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17F9F65-DC37-7A42-8358-6DCBE07DA257}" type="slidenum">
              <a:rPr lang="en-US" smtClean="0"/>
              <a:t>‹#›</a:t>
            </a:fld>
            <a:endParaRPr lang="en-US"/>
          </a:p>
        </p:txBody>
      </p:sp>
    </p:spTree>
    <p:extLst>
      <p:ext uri="{BB962C8B-B14F-4D97-AF65-F5344CB8AC3E}">
        <p14:creationId xmlns:p14="http://schemas.microsoft.com/office/powerpoint/2010/main" val="12366463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7F9F65-DC37-7A42-8358-6DCBE07DA257}" type="slidenum">
              <a:rPr lang="en-US" smtClean="0"/>
              <a:t>12</a:t>
            </a:fld>
            <a:endParaRPr lang="en-US"/>
          </a:p>
        </p:txBody>
      </p:sp>
    </p:spTree>
    <p:extLst>
      <p:ext uri="{BB962C8B-B14F-4D97-AF65-F5344CB8AC3E}">
        <p14:creationId xmlns:p14="http://schemas.microsoft.com/office/powerpoint/2010/main" val="3994107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7F9F65-DC37-7A42-8358-6DCBE07DA257}" type="slidenum">
              <a:rPr lang="en-US" smtClean="0"/>
              <a:t>13</a:t>
            </a:fld>
            <a:endParaRPr lang="en-US"/>
          </a:p>
        </p:txBody>
      </p:sp>
    </p:spTree>
    <p:extLst>
      <p:ext uri="{BB962C8B-B14F-4D97-AF65-F5344CB8AC3E}">
        <p14:creationId xmlns:p14="http://schemas.microsoft.com/office/powerpoint/2010/main" val="3780003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17F9F65-DC37-7A42-8358-6DCBE07DA257}" type="slidenum">
              <a:rPr lang="en-US" smtClean="0"/>
              <a:t>14</a:t>
            </a:fld>
            <a:endParaRPr lang="en-US"/>
          </a:p>
        </p:txBody>
      </p:sp>
    </p:spTree>
    <p:extLst>
      <p:ext uri="{BB962C8B-B14F-4D97-AF65-F5344CB8AC3E}">
        <p14:creationId xmlns:p14="http://schemas.microsoft.com/office/powerpoint/2010/main" val="3539689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1307675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19645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1920823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2669381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1637182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43285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693994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1063325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46717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336486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53979A5-0058-D642-8140-D15B5587E923}" type="datetimeFigureOut">
              <a:rPr lang="en-US" smtClean="0"/>
              <a:t>9/25/2018</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F8FC81EE-1F0C-364B-B1F1-D7A8A1ED46DB}" type="slidenum">
              <a:rPr lang="en-US" smtClean="0"/>
              <a:t>‹#›</a:t>
            </a:fld>
            <a:endParaRPr lang="en-US"/>
          </a:p>
        </p:txBody>
      </p:sp>
    </p:spTree>
    <p:extLst>
      <p:ext uri="{BB962C8B-B14F-4D97-AF65-F5344CB8AC3E}">
        <p14:creationId xmlns:p14="http://schemas.microsoft.com/office/powerpoint/2010/main" val="2346628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PPT.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847959"/>
          </a:xfrm>
          <a:prstGeom prst="rect">
            <a:avLst/>
          </a:prstGeom>
        </p:spPr>
      </p:pic>
      <p:pic>
        <p:nvPicPr>
          <p:cNvPr id="10" name="Picture 9" descr="EAP Programme-02.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6242839"/>
            <a:ext cx="9144000" cy="615161"/>
          </a:xfrm>
          <a:prstGeom prst="rect">
            <a:avLst/>
          </a:prstGeom>
        </p:spPr>
      </p:pic>
    </p:spTree>
    <p:extLst>
      <p:ext uri="{BB962C8B-B14F-4D97-AF65-F5344CB8AC3E}">
        <p14:creationId xmlns:p14="http://schemas.microsoft.com/office/powerpoint/2010/main" val="484143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Word Header 300-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2187115"/>
          </a:xfrm>
          <a:prstGeom prst="rect">
            <a:avLst/>
          </a:prstGeom>
        </p:spPr>
      </p:pic>
      <p:sp>
        <p:nvSpPr>
          <p:cNvPr id="6" name="Rectangle 5"/>
          <p:cNvSpPr/>
          <p:nvPr/>
        </p:nvSpPr>
        <p:spPr>
          <a:xfrm>
            <a:off x="45719" y="2717627"/>
            <a:ext cx="9015985" cy="3157166"/>
          </a:xfrm>
          <a:prstGeom prst="rect">
            <a:avLst/>
          </a:prstGeom>
          <a:solidFill>
            <a:srgbClr val="E9E4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1" algn="ctr"/>
            <a:endParaRPr lang="en-US" sz="3600" dirty="0">
              <a:solidFill>
                <a:schemeClr val="tx1"/>
              </a:solidFill>
              <a:latin typeface="Arial"/>
              <a:cs typeface="Arial"/>
            </a:endParaRPr>
          </a:p>
        </p:txBody>
      </p:sp>
      <p:sp>
        <p:nvSpPr>
          <p:cNvPr id="10" name="TextBox 9"/>
          <p:cNvSpPr txBox="1"/>
          <p:nvPr/>
        </p:nvSpPr>
        <p:spPr>
          <a:xfrm>
            <a:off x="493776" y="2957382"/>
            <a:ext cx="8156447" cy="2677656"/>
          </a:xfrm>
          <a:prstGeom prst="rect">
            <a:avLst/>
          </a:prstGeom>
          <a:noFill/>
        </p:spPr>
        <p:txBody>
          <a:bodyPr wrap="square" rtlCol="0">
            <a:spAutoFit/>
          </a:bodyPr>
          <a:lstStyle/>
          <a:p>
            <a:pPr marL="0" lvl="1" algn="ctr"/>
            <a:r>
              <a:rPr lang="fr-FR" sz="3600" b="1" dirty="0">
                <a:solidFill>
                  <a:schemeClr val="tx2">
                    <a:lumMod val="75000"/>
                  </a:schemeClr>
                </a:solidFill>
                <a:latin typeface="Arial"/>
                <a:cs typeface="Arial"/>
              </a:rPr>
              <a:t>Expérience du Sénégal dans la rénovation des comptes nationaux </a:t>
            </a:r>
            <a:r>
              <a:rPr lang="fr-FR" sz="3200" b="1" i="1" dirty="0">
                <a:solidFill>
                  <a:schemeClr val="tx2">
                    <a:lumMod val="75000"/>
                  </a:schemeClr>
                </a:solidFill>
                <a:latin typeface="Arial"/>
                <a:cs typeface="Arial"/>
              </a:rPr>
              <a:t>: engagement politique, processus mis en œuvre et leçons tirées  </a:t>
            </a:r>
          </a:p>
          <a:p>
            <a:endParaRPr lang="fr-FR" sz="3200" dirty="0"/>
          </a:p>
        </p:txBody>
      </p:sp>
    </p:spTree>
    <p:extLst>
      <p:ext uri="{BB962C8B-B14F-4D97-AF65-F5344CB8AC3E}">
        <p14:creationId xmlns:p14="http://schemas.microsoft.com/office/powerpoint/2010/main" val="2508673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3504" y="704406"/>
            <a:ext cx="8229600" cy="694626"/>
          </a:xfrm>
        </p:spPr>
        <p:txBody>
          <a:bodyPr/>
          <a:lstStyle/>
          <a:p>
            <a:r>
              <a:rPr lang="fr-FR" dirty="0"/>
              <a:t>Mise en œuvre technique </a:t>
            </a:r>
          </a:p>
        </p:txBody>
      </p:sp>
      <p:sp>
        <p:nvSpPr>
          <p:cNvPr id="3" name="Espace réservé du contenu 2"/>
          <p:cNvSpPr>
            <a:spLocks noGrp="1"/>
          </p:cNvSpPr>
          <p:nvPr>
            <p:ph idx="1"/>
          </p:nvPr>
        </p:nvSpPr>
        <p:spPr>
          <a:xfrm>
            <a:off x="438912" y="1612853"/>
            <a:ext cx="8229600" cy="4873752"/>
          </a:xfrm>
        </p:spPr>
        <p:txBody>
          <a:bodyPr/>
          <a:lstStyle/>
          <a:p>
            <a:r>
              <a:rPr lang="fr-FR" sz="3600" b="1" dirty="0">
                <a:solidFill>
                  <a:srgbClr val="000090"/>
                </a:solidFill>
              </a:rPr>
              <a:t>Principaux impacts </a:t>
            </a:r>
          </a:p>
          <a:p>
            <a:pPr lvl="1"/>
            <a:r>
              <a:rPr lang="fr-FR" sz="2000" b="1" i="1" dirty="0">
                <a:solidFill>
                  <a:srgbClr val="000090"/>
                </a:solidFill>
              </a:rPr>
              <a:t> le Produit intérieur brut (PIB) est ressorti à 9 775 milliards FCFA, en hausse de 29,4%, comparativement à son niveau de 2014 évalué selon l’ancienne base de</a:t>
            </a:r>
            <a:r>
              <a:rPr lang="fr-FR" sz="2000" b="1" i="1" dirty="0">
                <a:solidFill>
                  <a:srgbClr val="FF0000"/>
                </a:solidFill>
              </a:rPr>
              <a:t> </a:t>
            </a:r>
            <a:r>
              <a:rPr lang="fr-FR" sz="2000" b="1" i="1" dirty="0">
                <a:solidFill>
                  <a:srgbClr val="000090"/>
                </a:solidFill>
              </a:rPr>
              <a:t>1999</a:t>
            </a:r>
          </a:p>
          <a:p>
            <a:pPr lvl="1"/>
            <a:r>
              <a:rPr lang="fr-FR" sz="2000" b="1" i="1" dirty="0">
                <a:solidFill>
                  <a:srgbClr val="000090"/>
                </a:solidFill>
              </a:rPr>
              <a:t>la consommation finale et l’investissement en valeur ont augmenté respectivement de 22% et 18,1%, par rapport à la base de 1999</a:t>
            </a:r>
          </a:p>
          <a:p>
            <a:pPr lvl="1"/>
            <a:r>
              <a:rPr lang="fr-FR" sz="2000" b="1" i="1" dirty="0">
                <a:solidFill>
                  <a:srgbClr val="000090"/>
                </a:solidFill>
              </a:rPr>
              <a:t>le poids du tertiaire a enregistré une augmentation passant de 52% à 54%, comparativement aux résultats des comptes nationaux de 2014 en base de 1999</a:t>
            </a:r>
          </a:p>
          <a:p>
            <a:pPr lvl="1"/>
            <a:r>
              <a:rPr lang="fr-FR" sz="2000" b="1" i="1" dirty="0">
                <a:solidFill>
                  <a:srgbClr val="000090"/>
                </a:solidFill>
              </a:rPr>
              <a:t>le poids des taxes s’est replié en s’établissant à 10,8% du PIB contre 12,8% dans l’ancienne base</a:t>
            </a:r>
          </a:p>
        </p:txBody>
      </p:sp>
    </p:spTree>
    <p:extLst>
      <p:ext uri="{BB962C8B-B14F-4D97-AF65-F5344CB8AC3E}">
        <p14:creationId xmlns:p14="http://schemas.microsoft.com/office/powerpoint/2010/main" val="2169212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3504" y="704406"/>
            <a:ext cx="8229600" cy="694626"/>
          </a:xfrm>
        </p:spPr>
        <p:txBody>
          <a:bodyPr/>
          <a:lstStyle/>
          <a:p>
            <a:r>
              <a:rPr lang="fr-FR" dirty="0"/>
              <a:t>Mise en œuvre technique </a:t>
            </a:r>
          </a:p>
        </p:txBody>
      </p:sp>
      <p:sp>
        <p:nvSpPr>
          <p:cNvPr id="3" name="Espace réservé du contenu 2"/>
          <p:cNvSpPr>
            <a:spLocks noGrp="1"/>
          </p:cNvSpPr>
          <p:nvPr>
            <p:ph idx="1"/>
          </p:nvPr>
        </p:nvSpPr>
        <p:spPr>
          <a:xfrm>
            <a:off x="438912" y="1261872"/>
            <a:ext cx="8229600" cy="4873752"/>
          </a:xfrm>
        </p:spPr>
        <p:txBody>
          <a:bodyPr/>
          <a:lstStyle/>
          <a:p>
            <a:r>
              <a:rPr lang="fr-FR" sz="3600" b="1" dirty="0">
                <a:solidFill>
                  <a:srgbClr val="000090"/>
                </a:solidFill>
              </a:rPr>
              <a:t>Profil du pays  </a:t>
            </a:r>
          </a:p>
          <a:p>
            <a:pPr lvl="1"/>
            <a:endParaRPr lang="fr-FR" sz="2000" b="1" i="1" dirty="0">
              <a:solidFill>
                <a:srgbClr val="000090"/>
              </a:solidFill>
            </a:endParaRPr>
          </a:p>
        </p:txBody>
      </p:sp>
      <p:graphicFrame>
        <p:nvGraphicFramePr>
          <p:cNvPr id="6" name="Tableau 5"/>
          <p:cNvGraphicFramePr>
            <a:graphicFrameLocks noGrp="1"/>
          </p:cNvGraphicFramePr>
          <p:nvPr>
            <p:extLst>
              <p:ext uri="{D42A27DB-BD31-4B8C-83A1-F6EECF244321}">
                <p14:modId xmlns:p14="http://schemas.microsoft.com/office/powerpoint/2010/main" val="1958520635"/>
              </p:ext>
            </p:extLst>
          </p:nvPr>
        </p:nvGraphicFramePr>
        <p:xfrm>
          <a:off x="438912" y="1956500"/>
          <a:ext cx="8229599" cy="4069290"/>
        </p:xfrm>
        <a:graphic>
          <a:graphicData uri="http://schemas.openxmlformats.org/drawingml/2006/table">
            <a:tbl>
              <a:tblPr/>
              <a:tblGrid>
                <a:gridCol w="3591099">
                  <a:extLst>
                    <a:ext uri="{9D8B030D-6E8A-4147-A177-3AD203B41FA5}">
                      <a16:colId xmlns:a16="http://schemas.microsoft.com/office/drawing/2014/main" val="20000"/>
                    </a:ext>
                  </a:extLst>
                </a:gridCol>
                <a:gridCol w="944325">
                  <a:extLst>
                    <a:ext uri="{9D8B030D-6E8A-4147-A177-3AD203B41FA5}">
                      <a16:colId xmlns:a16="http://schemas.microsoft.com/office/drawing/2014/main" val="20001"/>
                    </a:ext>
                  </a:extLst>
                </a:gridCol>
                <a:gridCol w="1535889">
                  <a:extLst>
                    <a:ext uri="{9D8B030D-6E8A-4147-A177-3AD203B41FA5}">
                      <a16:colId xmlns:a16="http://schemas.microsoft.com/office/drawing/2014/main" val="20002"/>
                    </a:ext>
                  </a:extLst>
                </a:gridCol>
                <a:gridCol w="1124486">
                  <a:extLst>
                    <a:ext uri="{9D8B030D-6E8A-4147-A177-3AD203B41FA5}">
                      <a16:colId xmlns:a16="http://schemas.microsoft.com/office/drawing/2014/main" val="20003"/>
                    </a:ext>
                  </a:extLst>
                </a:gridCol>
                <a:gridCol w="1033800">
                  <a:extLst>
                    <a:ext uri="{9D8B030D-6E8A-4147-A177-3AD203B41FA5}">
                      <a16:colId xmlns:a16="http://schemas.microsoft.com/office/drawing/2014/main" val="20004"/>
                    </a:ext>
                  </a:extLst>
                </a:gridCol>
              </a:tblGrid>
              <a:tr h="1127241">
                <a:tc>
                  <a:txBody>
                    <a:bodyPr/>
                    <a:lstStyle/>
                    <a:p>
                      <a:pP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Quelques Indicateurs </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a:noFill/>
                    </a:lnB>
                    <a:solidFill>
                      <a:srgbClr val="85B2F6"/>
                    </a:solidFill>
                  </a:tcPr>
                </a:tc>
                <a:tc>
                  <a:txBody>
                    <a:bodyPr/>
                    <a:lstStyle/>
                    <a:p>
                      <a:pP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2014 (ancien base 1999)</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a:noFill/>
                    </a:lnB>
                    <a:solidFill>
                      <a:srgbClr val="85B2F6"/>
                    </a:solidFill>
                  </a:tcPr>
                </a:tc>
                <a:tc>
                  <a:txBody>
                    <a:bodyPr/>
                    <a:lstStyle/>
                    <a:p>
                      <a:pPr algn="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2014</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a:noFill/>
                    </a:lnB>
                    <a:solidFill>
                      <a:srgbClr val="85B2F6"/>
                    </a:solidFill>
                  </a:tcPr>
                </a:tc>
                <a:tc>
                  <a:txBody>
                    <a:bodyPr/>
                    <a:lstStyle/>
                    <a:p>
                      <a:pPr algn="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2015</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a:noFill/>
                    </a:lnB>
                    <a:solidFill>
                      <a:srgbClr val="85B2F6"/>
                    </a:solidFill>
                  </a:tcPr>
                </a:tc>
                <a:tc>
                  <a:txBody>
                    <a:bodyPr/>
                    <a:lstStyle/>
                    <a:p>
                      <a:pPr algn="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2016</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a:noFill/>
                    </a:lnB>
                    <a:solidFill>
                      <a:srgbClr val="85B2F6"/>
                    </a:solidFill>
                  </a:tcPr>
                </a:tc>
                <a:extLst>
                  <a:ext uri="{0D108BD9-81ED-4DB2-BD59-A6C34878D82A}">
                    <a16:rowId xmlns:a16="http://schemas.microsoft.com/office/drawing/2014/main" val="10000"/>
                  </a:ext>
                </a:extLst>
              </a:tr>
              <a:tr h="342452">
                <a:tc>
                  <a:txBody>
                    <a:bodyPr/>
                    <a:lstStyle/>
                    <a:p>
                      <a:pPr>
                        <a:lnSpc>
                          <a:spcPct val="120000"/>
                        </a:lnSpc>
                        <a:spcAft>
                          <a:spcPts val="0"/>
                        </a:spcAft>
                      </a:pPr>
                      <a:r>
                        <a:rPr lang="fr-FR" sz="1400" b="1" kern="1200"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Taux de croissance du PIB</a:t>
                      </a:r>
                    </a:p>
                  </a:txBody>
                  <a:tcPr marL="44450" marR="44450" marT="0" marB="0" anchor="ctr">
                    <a:lnL>
                      <a:noFill/>
                    </a:lnL>
                    <a:lnR>
                      <a:noFill/>
                    </a:lnR>
                    <a:lnT>
                      <a:noFill/>
                    </a:lnT>
                    <a:lnB>
                      <a:noFill/>
                    </a:lnB>
                    <a:solidFill>
                      <a:srgbClr val="FFFFFF"/>
                    </a:solidFill>
                  </a:tcPr>
                </a:tc>
                <a:tc>
                  <a:txBody>
                    <a:bodyPr/>
                    <a:lstStyle/>
                    <a:p>
                      <a:pPr marL="0" algn="r" defTabSz="457200" rtl="0" eaLnBrk="1" latinLnBrk="0" hangingPunct="1">
                        <a:lnSpc>
                          <a:spcPct val="120000"/>
                        </a:lnSpc>
                        <a:spcAft>
                          <a:spcPts val="0"/>
                        </a:spcAft>
                      </a:pPr>
                      <a:r>
                        <a:rPr lang="fr-FR" sz="1400" b="1" kern="1200"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4,0%</a:t>
                      </a:r>
                    </a:p>
                  </a:txBody>
                  <a:tcPr marL="44450" marR="44450" marT="0" marB="0" anchor="ctr">
                    <a:lnL>
                      <a:noFill/>
                    </a:lnL>
                    <a:lnR>
                      <a:noFill/>
                    </a:lnR>
                    <a:lnT>
                      <a:noFill/>
                    </a:lnT>
                    <a:lnB>
                      <a:noFill/>
                    </a:lnB>
                    <a:solidFill>
                      <a:srgbClr val="ACCBF9"/>
                    </a:solidFill>
                  </a:tcPr>
                </a:tc>
                <a:tc>
                  <a:txBody>
                    <a:bodyPr/>
                    <a:lstStyle/>
                    <a:p>
                      <a:pPr algn="r">
                        <a:lnSpc>
                          <a:spcPct val="120000"/>
                        </a:lnSpc>
                        <a:spcAft>
                          <a:spcPts val="0"/>
                        </a:spcAft>
                      </a:pPr>
                      <a:r>
                        <a:rPr lang="fr-FR" sz="1400" b="1" strike="noStrike" dirty="0">
                          <a:solidFill>
                            <a:srgbClr val="FF0000"/>
                          </a:solidFill>
                          <a:effectLst/>
                          <a:latin typeface="Rockwell" panose="02060603020205020403" pitchFamily="18" charset="0"/>
                          <a:ea typeface="Times New Roman" panose="02020603050405020304" pitchFamily="18" charset="0"/>
                          <a:cs typeface="Calibri" panose="020F0502020204030204" pitchFamily="34" charset="0"/>
                        </a:rPr>
                        <a:t> </a:t>
                      </a:r>
                      <a:endParaRPr lang="fr-FR" sz="1600" strike="noStrike"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marL="0" algn="r" defTabSz="457200" rtl="0" eaLnBrk="1" latinLnBrk="0" hangingPunct="1">
                        <a:lnSpc>
                          <a:spcPct val="120000"/>
                        </a:lnSpc>
                        <a:spcAft>
                          <a:spcPts val="0"/>
                        </a:spcAft>
                      </a:pPr>
                      <a:r>
                        <a:rPr lang="fr-FR" sz="1400" b="1" kern="1200"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6,4%</a:t>
                      </a:r>
                    </a:p>
                  </a:txBody>
                  <a:tcPr marL="44450" marR="44450" marT="0" marB="0" anchor="ctr">
                    <a:lnL>
                      <a:noFill/>
                    </a:lnL>
                    <a:lnR>
                      <a:noFill/>
                    </a:lnR>
                    <a:lnT>
                      <a:noFill/>
                    </a:lnT>
                    <a:lnB>
                      <a:noFill/>
                    </a:lnB>
                    <a:solidFill>
                      <a:srgbClr val="FFFFFF"/>
                    </a:solidFill>
                  </a:tcPr>
                </a:tc>
                <a:tc>
                  <a:txBody>
                    <a:bodyPr/>
                    <a:lstStyle/>
                    <a:p>
                      <a:pPr marL="0" algn="r" defTabSz="457200" rtl="0" eaLnBrk="1" latinLnBrk="0" hangingPunct="1">
                        <a:lnSpc>
                          <a:spcPct val="120000"/>
                        </a:lnSpc>
                        <a:spcAft>
                          <a:spcPts val="0"/>
                        </a:spcAft>
                      </a:pPr>
                      <a:r>
                        <a:rPr lang="fr-FR" sz="1400" b="1" kern="1200"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6,2%</a:t>
                      </a: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10001"/>
                  </a:ext>
                </a:extLst>
              </a:tr>
              <a:tr h="342452">
                <a:tc>
                  <a:txBody>
                    <a:bodyPr/>
                    <a:lstStyle/>
                    <a:p>
                      <a:pP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Solde budgétaire global / PIB</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-5,1%</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ACCBF9"/>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-3,9%</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-3,7%</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algn="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-3,3%</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10002"/>
                  </a:ext>
                </a:extLst>
              </a:tr>
              <a:tr h="342452">
                <a:tc>
                  <a:txBody>
                    <a:bodyPr/>
                    <a:lstStyle/>
                    <a:p>
                      <a:pP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Solde extérieur courant / PIB</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-8,8%</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ACCBF9"/>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-6,8%</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-5,3%</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algn="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-4,2%</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684906">
                <a:tc>
                  <a:txBody>
                    <a:bodyPr/>
                    <a:lstStyle/>
                    <a:p>
                      <a:pP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Taux de pression fiscale (recettes fiscales hors FSE / PIB)</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19,6%</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ACCBF9"/>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15,2%</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15,2%</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tc>
                  <a:txBody>
                    <a:bodyPr/>
                    <a:lstStyle/>
                    <a:p>
                      <a:pPr algn="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15,9%</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a:noFill/>
                    </a:lnB>
                    <a:solidFill>
                      <a:srgbClr val="FFFFFF"/>
                    </a:solidFill>
                  </a:tcPr>
                </a:tc>
                <a:extLst>
                  <a:ext uri="{0D108BD9-81ED-4DB2-BD59-A6C34878D82A}">
                    <a16:rowId xmlns:a16="http://schemas.microsoft.com/office/drawing/2014/main" val="10004"/>
                  </a:ext>
                </a:extLst>
              </a:tr>
              <a:tr h="356721">
                <a:tc>
                  <a:txBody>
                    <a:bodyPr/>
                    <a:lstStyle/>
                    <a:p>
                      <a:pP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Taux d'endettement (dettes publiques/PIB)</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solidFill>
                      <a:srgbClr val="FFFFFF"/>
                    </a:solidFill>
                  </a:tcPr>
                </a:tc>
                <a:tc>
                  <a:txBody>
                    <a:bodyPr/>
                    <a:lstStyle/>
                    <a:p>
                      <a:pPr algn="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54,4%</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solidFill>
                      <a:srgbClr val="ACCBF9"/>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42,1%</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solidFill>
                      <a:srgbClr val="FFFFFF"/>
                    </a:solidFill>
                  </a:tcPr>
                </a:tc>
                <a:tc>
                  <a:txBody>
                    <a:bodyPr/>
                    <a:lstStyle/>
                    <a:p>
                      <a:pPr algn="r">
                        <a:lnSpc>
                          <a:spcPct val="120000"/>
                        </a:lnSpc>
                        <a:spcAft>
                          <a:spcPts val="0"/>
                        </a:spcAft>
                      </a:pPr>
                      <a:r>
                        <a:rPr lang="fr-FR" sz="1400" b="1" dirty="0">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43,8%</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solidFill>
                      <a:srgbClr val="FFFFFF"/>
                    </a:solidFill>
                  </a:tcPr>
                </a:tc>
                <a:tc>
                  <a:txBody>
                    <a:bodyPr/>
                    <a:lstStyle/>
                    <a:p>
                      <a:pPr algn="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47,2%</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a:noFill/>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56721">
                <a:tc>
                  <a:txBody>
                    <a:bodyPr/>
                    <a:lstStyle/>
                    <a:p>
                      <a:pP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Population (en milliers d’habitants)</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r">
                        <a:lnSpc>
                          <a:spcPct val="120000"/>
                        </a:lnSpc>
                        <a:spcAft>
                          <a:spcPts val="0"/>
                        </a:spcAft>
                      </a:pPr>
                      <a:r>
                        <a:rPr lang="fr-FR" sz="1400" b="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 </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ACCBF9"/>
                    </a:solidFill>
                  </a:tcPr>
                </a:tc>
                <a:tc>
                  <a:txBody>
                    <a:bodyPr/>
                    <a:lstStyle/>
                    <a:p>
                      <a:pPr algn="r">
                        <a:lnSpc>
                          <a:spcPct val="120000"/>
                        </a:lnSpc>
                        <a:spcAft>
                          <a:spcPts val="0"/>
                        </a:spcAft>
                      </a:pPr>
                      <a:r>
                        <a:rPr lang="fr-FR" sz="1200">
                          <a:effectLst/>
                          <a:latin typeface="Calibri" panose="020F0502020204030204" pitchFamily="34" charset="0"/>
                          <a:ea typeface="Times New Roman" panose="02020603050405020304" pitchFamily="18" charset="0"/>
                          <a:cs typeface="Times New Roman" panose="02020603050405020304" pitchFamily="18" charset="0"/>
                        </a:rPr>
                        <a:t>13 925,8   </a:t>
                      </a:r>
                      <a:endParaRPr lang="fr-FR"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r">
                        <a:lnSpc>
                          <a:spcPct val="120000"/>
                        </a:lnSpc>
                        <a:spcAft>
                          <a:spcPts val="0"/>
                        </a:spcAft>
                      </a:pPr>
                      <a:r>
                        <a:rPr lang="fr-FR" sz="1200" dirty="0">
                          <a:effectLst/>
                          <a:latin typeface="Calibri" panose="020F0502020204030204" pitchFamily="34" charset="0"/>
                          <a:ea typeface="Times New Roman" panose="02020603050405020304" pitchFamily="18" charset="0"/>
                          <a:cs typeface="Times New Roman" panose="02020603050405020304" pitchFamily="18" charset="0"/>
                        </a:rPr>
                        <a:t>14 356,6   </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tc>
                  <a:txBody>
                    <a:bodyPr/>
                    <a:lstStyle/>
                    <a:p>
                      <a:pPr algn="r">
                        <a:lnSpc>
                          <a:spcPct val="120000"/>
                        </a:lnSpc>
                        <a:spcAft>
                          <a:spcPts val="0"/>
                        </a:spcAft>
                      </a:pPr>
                      <a:r>
                        <a:rPr lang="fr-FR" sz="1200" dirty="0">
                          <a:effectLst/>
                          <a:latin typeface="Calibri" panose="020F0502020204030204" pitchFamily="34" charset="0"/>
                          <a:ea typeface="Times New Roman" panose="02020603050405020304" pitchFamily="18" charset="0"/>
                          <a:cs typeface="Times New Roman" panose="02020603050405020304" pitchFamily="18" charset="0"/>
                        </a:rPr>
                        <a:t>      14 799,9   </a:t>
                      </a:r>
                      <a:endParaRPr lang="fr-FR"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361002">
                <a:tc>
                  <a:txBody>
                    <a:bodyPr/>
                    <a:lstStyle/>
                    <a:p>
                      <a:pPr>
                        <a:lnSpc>
                          <a:spcPct val="120000"/>
                        </a:lnSpc>
                        <a:spcAft>
                          <a:spcPts val="0"/>
                        </a:spcAft>
                      </a:pPr>
                      <a:r>
                        <a:rPr lang="fr-FR" sz="1000" i="1">
                          <a:solidFill>
                            <a:srgbClr val="000000"/>
                          </a:solidFill>
                          <a:effectLst/>
                          <a:latin typeface="Rockwell" panose="02060603020205020403" pitchFamily="18" charset="0"/>
                          <a:ea typeface="Times New Roman" panose="02020603050405020304" pitchFamily="18" charset="0"/>
                          <a:cs typeface="Calibri" panose="020F0502020204030204" pitchFamily="34" charset="0"/>
                        </a:rPr>
                        <a:t>Source ANSD: Comptes nationaux </a:t>
                      </a:r>
                      <a:endParaRPr lang="fr-FR"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pPr>
                      <a:endParaRPr lang="fr-FR" sz="1100">
                        <a:effectLst/>
                        <a:latin typeface="Calibri" panose="020F0502020204030204" pitchFamily="34" charset="0"/>
                        <a:cs typeface="Arial" panose="020B0604020202020204" pitchFamily="34" charset="0"/>
                      </a:endParaRPr>
                    </a:p>
                  </a:txBody>
                  <a:tcPr marL="44450" marR="4445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nSpc>
                          <a:spcPct val="115000"/>
                        </a:lnSpc>
                      </a:pPr>
                      <a:endParaRPr lang="fr-FR" sz="1100">
                        <a:effectLst/>
                        <a:latin typeface="Calibri" panose="020F0502020204030204" pitchFamily="34" charset="0"/>
                        <a:cs typeface="Arial" panose="020B0604020202020204" pitchFamily="34" charset="0"/>
                      </a:endParaRPr>
                    </a:p>
                  </a:txBody>
                  <a:tcPr marL="44450" marR="4445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nSpc>
                          <a:spcPct val="115000"/>
                        </a:lnSpc>
                      </a:pPr>
                      <a:endParaRPr lang="fr-FR" sz="1100">
                        <a:effectLst/>
                        <a:latin typeface="Calibri" panose="020F0502020204030204" pitchFamily="34" charset="0"/>
                        <a:cs typeface="Arial" panose="020B0604020202020204" pitchFamily="34" charset="0"/>
                      </a:endParaRPr>
                    </a:p>
                  </a:txBody>
                  <a:tcPr marL="44450" marR="44450" marT="0" marB="0" anchor="b">
                    <a:lnL>
                      <a:noFill/>
                    </a:lnL>
                    <a:lnR>
                      <a:noFill/>
                    </a:lnR>
                    <a:lnT w="19050" cap="flat" cmpd="sng" algn="ctr">
                      <a:solidFill>
                        <a:srgbClr val="000000"/>
                      </a:solidFill>
                      <a:prstDash val="solid"/>
                      <a:round/>
                      <a:headEnd type="none" w="med" len="med"/>
                      <a:tailEnd type="none" w="med" len="med"/>
                    </a:lnT>
                    <a:lnB>
                      <a:noFill/>
                    </a:lnB>
                  </a:tcPr>
                </a:tc>
                <a:tc>
                  <a:txBody>
                    <a:bodyPr/>
                    <a:lstStyle/>
                    <a:p>
                      <a:pPr>
                        <a:lnSpc>
                          <a:spcPct val="115000"/>
                        </a:lnSpc>
                      </a:pPr>
                      <a:endParaRPr lang="fr-FR" sz="1100" dirty="0">
                        <a:effectLst/>
                        <a:latin typeface="Calibri" panose="020F0502020204030204" pitchFamily="34" charset="0"/>
                        <a:cs typeface="Arial" panose="020B0604020202020204" pitchFamily="34" charset="0"/>
                      </a:endParaRPr>
                    </a:p>
                  </a:txBody>
                  <a:tcPr marL="44450" marR="44450" marT="0" marB="0" anchor="b">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8512086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3600" b="1" dirty="0">
                <a:solidFill>
                  <a:srgbClr val="000090"/>
                </a:solidFill>
              </a:rPr>
              <a:t>Utilisations des résultats </a:t>
            </a:r>
          </a:p>
          <a:p>
            <a:pPr lvl="1">
              <a:lnSpc>
                <a:spcPct val="150000"/>
              </a:lnSpc>
            </a:pPr>
            <a:r>
              <a:rPr lang="fr-FR" sz="2000" b="1" i="1" dirty="0">
                <a:solidFill>
                  <a:srgbClr val="000090"/>
                </a:solidFill>
              </a:rPr>
              <a:t>Les résultats du changement d’année de base ont été utilisés pour le cadrage macro-économique de l’année 2018. </a:t>
            </a:r>
          </a:p>
          <a:p>
            <a:pPr lvl="1">
              <a:lnSpc>
                <a:spcPct val="150000"/>
              </a:lnSpc>
            </a:pPr>
            <a:r>
              <a:rPr lang="fr-FR" sz="2000" b="1" i="1" dirty="0">
                <a:solidFill>
                  <a:srgbClr val="000090"/>
                </a:solidFill>
              </a:rPr>
              <a:t>Ils sont également utilisés pour la surveillance multilatérale par la Commission de l’Union Economique et Monétaire Ouest Africaine (UEMOA) ainsi que la Banque Mondiale et le FMI pour le suivi de l’activité économique du pays.</a:t>
            </a:r>
          </a:p>
          <a:p>
            <a:pPr lvl="1">
              <a:lnSpc>
                <a:spcPct val="150000"/>
              </a:lnSpc>
            </a:pPr>
            <a:r>
              <a:rPr lang="fr-FR" sz="2000" b="1" i="1" dirty="0">
                <a:solidFill>
                  <a:srgbClr val="000090"/>
                </a:solidFill>
              </a:rPr>
              <a:t>Le nouveau PIB a permis d’élargir l’espace budgétaire.  </a:t>
            </a:r>
          </a:p>
          <a:p>
            <a:endParaRPr lang="fr-FR" sz="3600" b="1" dirty="0">
              <a:solidFill>
                <a:srgbClr val="000090"/>
              </a:solidFill>
            </a:endParaRPr>
          </a:p>
        </p:txBody>
      </p:sp>
      <p:sp>
        <p:nvSpPr>
          <p:cNvPr id="4" name="Titre 1"/>
          <p:cNvSpPr>
            <a:spLocks noGrp="1"/>
          </p:cNvSpPr>
          <p:nvPr>
            <p:ph type="title"/>
          </p:nvPr>
        </p:nvSpPr>
        <p:spPr>
          <a:xfrm>
            <a:off x="603504" y="704406"/>
            <a:ext cx="8229600" cy="694626"/>
          </a:xfrm>
        </p:spPr>
        <p:txBody>
          <a:bodyPr/>
          <a:lstStyle/>
          <a:p>
            <a:r>
              <a:rPr lang="fr-FR" dirty="0"/>
              <a:t>Mise en œuvre technique </a:t>
            </a:r>
          </a:p>
        </p:txBody>
      </p:sp>
    </p:spTree>
    <p:extLst>
      <p:ext uri="{BB962C8B-B14F-4D97-AF65-F5344CB8AC3E}">
        <p14:creationId xmlns:p14="http://schemas.microsoft.com/office/powerpoint/2010/main" val="28183866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spcBef>
                <a:spcPts val="0"/>
              </a:spcBef>
            </a:pPr>
            <a:r>
              <a:rPr lang="fr-FR" b="1" dirty="0">
                <a:solidFill>
                  <a:srgbClr val="000090"/>
                </a:solidFill>
              </a:rPr>
              <a:t>Impacts sur les perspectives de financement des plans de développement du pays </a:t>
            </a:r>
          </a:p>
          <a:p>
            <a:pPr lvl="1"/>
            <a:r>
              <a:rPr lang="fr-FR" sz="2000" b="1" i="1" dirty="0">
                <a:solidFill>
                  <a:srgbClr val="000090"/>
                </a:solidFill>
              </a:rPr>
              <a:t>Les résultats du CAB ont permis au Sénégal de se hisser sur les standards internationaux en termes d’évaluation de l’activité économique contribuant fortement à rassurer les investisseurs institutionnels et favoriser la levée plus facilement des financements sur le marché financier. </a:t>
            </a:r>
          </a:p>
          <a:p>
            <a:pPr lvl="2"/>
            <a:r>
              <a:rPr lang="fr-FR" sz="1600" b="1" i="1" dirty="0">
                <a:solidFill>
                  <a:srgbClr val="000090"/>
                </a:solidFill>
              </a:rPr>
              <a:t>En mars 2018, le Sénégal a émis des obligations souveraines (</a:t>
            </a:r>
            <a:r>
              <a:rPr lang="fr-FR" sz="1600" b="1" i="1" dirty="0" err="1">
                <a:solidFill>
                  <a:srgbClr val="000090"/>
                </a:solidFill>
              </a:rPr>
              <a:t>eurobonds</a:t>
            </a:r>
            <a:r>
              <a:rPr lang="fr-FR" sz="1600" b="1" i="1" dirty="0">
                <a:solidFill>
                  <a:srgbClr val="000090"/>
                </a:solidFill>
              </a:rPr>
              <a:t>) pour un montant de 2,2 milliards de dollars sur les marchés financiers internationaux à des taux "très favorables". </a:t>
            </a:r>
          </a:p>
        </p:txBody>
      </p:sp>
      <p:sp>
        <p:nvSpPr>
          <p:cNvPr id="4" name="Titre 1"/>
          <p:cNvSpPr>
            <a:spLocks noGrp="1"/>
          </p:cNvSpPr>
          <p:nvPr>
            <p:ph type="title"/>
          </p:nvPr>
        </p:nvSpPr>
        <p:spPr>
          <a:xfrm>
            <a:off x="603504" y="704406"/>
            <a:ext cx="8229600" cy="694626"/>
          </a:xfrm>
        </p:spPr>
        <p:txBody>
          <a:bodyPr/>
          <a:lstStyle/>
          <a:p>
            <a:r>
              <a:rPr lang="fr-FR" dirty="0"/>
              <a:t>Mise en œuvre technique </a:t>
            </a:r>
          </a:p>
        </p:txBody>
      </p:sp>
    </p:spTree>
    <p:extLst>
      <p:ext uri="{BB962C8B-B14F-4D97-AF65-F5344CB8AC3E}">
        <p14:creationId xmlns:p14="http://schemas.microsoft.com/office/powerpoint/2010/main" val="11213425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74904" y="1517904"/>
            <a:ext cx="8284464" cy="4599432"/>
          </a:xfrm>
        </p:spPr>
        <p:txBody>
          <a:bodyPr/>
          <a:lstStyle/>
          <a:p>
            <a:pPr>
              <a:spcBef>
                <a:spcPts val="0"/>
              </a:spcBef>
            </a:pPr>
            <a:r>
              <a:rPr lang="fr-FR" b="1" dirty="0">
                <a:solidFill>
                  <a:srgbClr val="000090"/>
                </a:solidFill>
              </a:rPr>
              <a:t>Plan organisationnelle</a:t>
            </a:r>
          </a:p>
          <a:p>
            <a:pPr lvl="1">
              <a:spcBef>
                <a:spcPts val="0"/>
              </a:spcBef>
            </a:pPr>
            <a:r>
              <a:rPr lang="fr-FR" sz="2400" b="1" u="sng" dirty="0">
                <a:solidFill>
                  <a:srgbClr val="000090"/>
                </a:solidFill>
              </a:rPr>
              <a:t>Défis</a:t>
            </a:r>
            <a:r>
              <a:rPr lang="fr-FR" sz="2400" b="1" dirty="0">
                <a:solidFill>
                  <a:srgbClr val="000090"/>
                </a:solidFill>
              </a:rPr>
              <a:t>: </a:t>
            </a:r>
            <a:r>
              <a:rPr lang="fr-FR" sz="2000" b="1" i="1" dirty="0">
                <a:solidFill>
                  <a:srgbClr val="000090"/>
                </a:solidFill>
              </a:rPr>
              <a:t>mobilisation des ressources dans des délais très courts et l’exécution des marchés</a:t>
            </a:r>
          </a:p>
          <a:p>
            <a:pPr lvl="1">
              <a:spcBef>
                <a:spcPts val="0"/>
              </a:spcBef>
            </a:pPr>
            <a:r>
              <a:rPr lang="fr-FR" sz="2400" b="1" u="sng" dirty="0">
                <a:solidFill>
                  <a:srgbClr val="000090"/>
                </a:solidFill>
              </a:rPr>
              <a:t>Leçon apprise </a:t>
            </a:r>
            <a:r>
              <a:rPr lang="fr-FR" sz="2000" b="1" i="1" dirty="0">
                <a:solidFill>
                  <a:srgbClr val="000090"/>
                </a:solidFill>
              </a:rPr>
              <a:t>:  considérer la rénovation des comptes comme un projet contribue à favoriser la mobilisation des ressources et à faciliter l’exécution des marchés  </a:t>
            </a:r>
            <a:endParaRPr lang="fr-FR" sz="2400" b="1" dirty="0">
              <a:solidFill>
                <a:srgbClr val="000090"/>
              </a:solidFill>
            </a:endParaRPr>
          </a:p>
          <a:p>
            <a:pPr>
              <a:spcBef>
                <a:spcPts val="0"/>
              </a:spcBef>
            </a:pPr>
            <a:r>
              <a:rPr lang="fr-FR" b="1" dirty="0">
                <a:solidFill>
                  <a:srgbClr val="000090"/>
                </a:solidFill>
              </a:rPr>
              <a:t>Renforcement des capacités  </a:t>
            </a:r>
          </a:p>
          <a:p>
            <a:pPr lvl="1">
              <a:spcBef>
                <a:spcPts val="0"/>
              </a:spcBef>
            </a:pPr>
            <a:r>
              <a:rPr lang="fr-FR" sz="2400" b="1" u="sng" dirty="0">
                <a:solidFill>
                  <a:srgbClr val="000090"/>
                </a:solidFill>
              </a:rPr>
              <a:t>Défis :</a:t>
            </a:r>
            <a:r>
              <a:rPr lang="fr-FR" sz="2400" dirty="0">
                <a:solidFill>
                  <a:srgbClr val="000090"/>
                </a:solidFill>
              </a:rPr>
              <a:t> </a:t>
            </a:r>
            <a:r>
              <a:rPr lang="fr-FR" sz="2000" b="1" i="1" dirty="0">
                <a:solidFill>
                  <a:srgbClr val="000090"/>
                </a:solidFill>
              </a:rPr>
              <a:t>plus de la moitié de l’équipe était constituée de nouveaux </a:t>
            </a:r>
          </a:p>
          <a:p>
            <a:pPr lvl="1">
              <a:spcBef>
                <a:spcPts val="0"/>
              </a:spcBef>
            </a:pPr>
            <a:r>
              <a:rPr lang="fr-FR" sz="2400" b="1" u="sng" dirty="0">
                <a:solidFill>
                  <a:srgbClr val="000090"/>
                </a:solidFill>
              </a:rPr>
              <a:t>Leçon apprise </a:t>
            </a:r>
            <a:r>
              <a:rPr lang="fr-FR" sz="2000" b="1" i="1" dirty="0">
                <a:solidFill>
                  <a:srgbClr val="000090"/>
                </a:solidFill>
              </a:rPr>
              <a:t>: une responsabilisation des nouvelles recrues plus un encadrement rapproché est un moyen efficace pour le renforcement de leurs capacités. Aussi, la réalisation du Projet a développé une expertise sénégalaise susceptible d’être partagée avec d’autres pays</a:t>
            </a:r>
          </a:p>
          <a:p>
            <a:pPr marL="457200" lvl="1" indent="0">
              <a:spcBef>
                <a:spcPts val="0"/>
              </a:spcBef>
              <a:buNone/>
            </a:pPr>
            <a:r>
              <a:rPr lang="fr-FR" sz="2000" b="1" i="1" dirty="0">
                <a:solidFill>
                  <a:srgbClr val="000090"/>
                </a:solidFill>
              </a:rPr>
              <a:t>	</a:t>
            </a:r>
            <a:r>
              <a:rPr lang="fr-FR" sz="1600" b="1" i="1" dirty="0">
                <a:solidFill>
                  <a:srgbClr val="000090"/>
                </a:solidFill>
              </a:rPr>
              <a:t>   </a:t>
            </a:r>
          </a:p>
        </p:txBody>
      </p:sp>
      <p:sp>
        <p:nvSpPr>
          <p:cNvPr id="4" name="Titre 1"/>
          <p:cNvSpPr>
            <a:spLocks noGrp="1"/>
          </p:cNvSpPr>
          <p:nvPr>
            <p:ph type="title"/>
          </p:nvPr>
        </p:nvSpPr>
        <p:spPr>
          <a:xfrm>
            <a:off x="374904" y="841566"/>
            <a:ext cx="8458200" cy="694626"/>
          </a:xfrm>
        </p:spPr>
        <p:txBody>
          <a:bodyPr/>
          <a:lstStyle/>
          <a:p>
            <a:r>
              <a:rPr lang="fr-FR" sz="3600" b="1" dirty="0"/>
              <a:t>Principaux défis rencontrés et leçons tirées</a:t>
            </a:r>
          </a:p>
        </p:txBody>
      </p:sp>
    </p:spTree>
    <p:extLst>
      <p:ext uri="{BB962C8B-B14F-4D97-AF65-F5344CB8AC3E}">
        <p14:creationId xmlns:p14="http://schemas.microsoft.com/office/powerpoint/2010/main" val="149641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scene3d>
              <a:camera prst="isometricOffAxis1Right"/>
              <a:lightRig rig="threePt" dir="t"/>
            </a:scene3d>
          </a:bodyPr>
          <a:lstStyle/>
          <a:p>
            <a:r>
              <a:rPr lang="fr-FR" sz="13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rial Black" panose="020B0A04020102020204" pitchFamily="34" charset="0"/>
              </a:rPr>
              <a:t>Merci </a:t>
            </a:r>
          </a:p>
        </p:txBody>
      </p:sp>
    </p:spTree>
    <p:extLst>
      <p:ext uri="{BB962C8B-B14F-4D97-AF65-F5344CB8AC3E}">
        <p14:creationId xmlns:p14="http://schemas.microsoft.com/office/powerpoint/2010/main" val="294453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736" y="640080"/>
            <a:ext cx="8778240" cy="1335024"/>
          </a:xfrm>
        </p:spPr>
        <p:txBody>
          <a:bodyPr/>
          <a:lstStyle/>
          <a:p>
            <a:r>
              <a:rPr lang="fr-FR" sz="3200" b="1" dirty="0">
                <a:solidFill>
                  <a:schemeClr val="tx2">
                    <a:lumMod val="50000"/>
                  </a:schemeClr>
                </a:solidFill>
              </a:rPr>
              <a:t>Quelles sont les motivations du Projet de Rénovation des Comptes Nationaux du Sénégal (PRCN)?</a:t>
            </a:r>
            <a:endParaRPr lang="fr-FR" sz="3200" dirty="0">
              <a:solidFill>
                <a:schemeClr val="tx2">
                  <a:lumMod val="50000"/>
                </a:schemeClr>
              </a:solidFill>
            </a:endParaRPr>
          </a:p>
        </p:txBody>
      </p:sp>
      <p:sp>
        <p:nvSpPr>
          <p:cNvPr id="3" name="Espace réservé du contenu 2"/>
          <p:cNvSpPr>
            <a:spLocks noGrp="1"/>
          </p:cNvSpPr>
          <p:nvPr>
            <p:ph idx="1"/>
          </p:nvPr>
        </p:nvSpPr>
        <p:spPr>
          <a:xfrm>
            <a:off x="356616" y="2231137"/>
            <a:ext cx="8375904" cy="3538728"/>
          </a:xfrm>
        </p:spPr>
        <p:txBody>
          <a:bodyPr/>
          <a:lstStyle/>
          <a:p>
            <a:pPr lvl="1" algn="just">
              <a:buClr>
                <a:srgbClr val="000090"/>
              </a:buClr>
            </a:pPr>
            <a:r>
              <a:rPr lang="fr-FR" sz="2000" b="1" i="1" dirty="0">
                <a:solidFill>
                  <a:srgbClr val="000090"/>
                </a:solidFill>
              </a:rPr>
              <a:t>Disposer d’une nouvelle année de base des comptes nationaux conforme au Système de comptabilité nationale des Nations unies (SCN 2008), reflétant au mieux les structures actuelles de l’économie Sénégalaise et le niveau des agrégats macro-économiques;</a:t>
            </a:r>
          </a:p>
          <a:p>
            <a:pPr lvl="1" algn="just">
              <a:buClr>
                <a:srgbClr val="000090"/>
              </a:buClr>
            </a:pPr>
            <a:r>
              <a:rPr lang="fr-FR" sz="2000" b="1" i="1" dirty="0">
                <a:solidFill>
                  <a:srgbClr val="000090"/>
                </a:solidFill>
              </a:rPr>
              <a:t>Servir de cadre de référence pour la conception,</a:t>
            </a:r>
            <a:r>
              <a:rPr lang="fr-FR" sz="2000" b="1" i="1" dirty="0">
                <a:solidFill>
                  <a:srgbClr val="FF0000"/>
                </a:solidFill>
              </a:rPr>
              <a:t> </a:t>
            </a:r>
            <a:r>
              <a:rPr lang="fr-FR" sz="2000" b="1" i="1" dirty="0">
                <a:solidFill>
                  <a:srgbClr val="000090"/>
                </a:solidFill>
              </a:rPr>
              <a:t>le suivi et l’évaluation des politiques publiques en particulier le Plan Sénégal Emergent (lancé en 2014);</a:t>
            </a:r>
          </a:p>
          <a:p>
            <a:pPr lvl="1" algn="just">
              <a:buClr>
                <a:srgbClr val="000090"/>
              </a:buClr>
            </a:pPr>
            <a:r>
              <a:rPr lang="fr-FR" sz="2000" b="1" i="1" dirty="0">
                <a:solidFill>
                  <a:srgbClr val="000090"/>
                </a:solidFill>
              </a:rPr>
              <a:t>Adopter les nouvelles classifications en vigueur sur le plan international</a:t>
            </a:r>
            <a:endParaRPr lang="fr-FR" sz="2000" b="1" i="1" strike="sngStrike" dirty="0">
              <a:solidFill>
                <a:srgbClr val="FF0000"/>
              </a:solidFill>
            </a:endParaRPr>
          </a:p>
          <a:p>
            <a:pPr lvl="1" algn="just">
              <a:buClr>
                <a:srgbClr val="000090"/>
              </a:buClr>
            </a:pPr>
            <a:r>
              <a:rPr lang="fr-FR" sz="2000" b="1" i="1" dirty="0">
                <a:solidFill>
                  <a:srgbClr val="000090"/>
                </a:solidFill>
              </a:rPr>
              <a:t>Adopter le Module ERETES pour l’élaboration des comptes nationaux.</a:t>
            </a:r>
          </a:p>
          <a:p>
            <a:pPr algn="just">
              <a:buClr>
                <a:srgbClr val="000090"/>
              </a:buClr>
            </a:pPr>
            <a:endParaRPr lang="fr-FR" b="1" dirty="0">
              <a:solidFill>
                <a:srgbClr val="000090"/>
              </a:solidFill>
            </a:endParaRPr>
          </a:p>
          <a:p>
            <a:endParaRPr lang="fr-FR" dirty="0"/>
          </a:p>
        </p:txBody>
      </p:sp>
    </p:spTree>
    <p:extLst>
      <p:ext uri="{BB962C8B-B14F-4D97-AF65-F5344CB8AC3E}">
        <p14:creationId xmlns:p14="http://schemas.microsoft.com/office/powerpoint/2010/main" val="172331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312" y="832104"/>
            <a:ext cx="8522208" cy="1143000"/>
          </a:xfrm>
        </p:spPr>
        <p:txBody>
          <a:bodyPr/>
          <a:lstStyle/>
          <a:p>
            <a:r>
              <a:rPr lang="fr-FR" sz="3600" b="1" dirty="0">
                <a:solidFill>
                  <a:schemeClr val="tx2">
                    <a:lumMod val="50000"/>
                  </a:schemeClr>
                </a:solidFill>
              </a:rPr>
              <a:t>Quelles sont les conditions préalables pour  la rénovation des comptes?</a:t>
            </a:r>
          </a:p>
        </p:txBody>
      </p:sp>
      <p:sp>
        <p:nvSpPr>
          <p:cNvPr id="3" name="Espace réservé du contenu 2"/>
          <p:cNvSpPr>
            <a:spLocks noGrp="1"/>
          </p:cNvSpPr>
          <p:nvPr>
            <p:ph idx="1"/>
          </p:nvPr>
        </p:nvSpPr>
        <p:spPr>
          <a:xfrm>
            <a:off x="594360" y="2304289"/>
            <a:ext cx="8375904" cy="2971800"/>
          </a:xfrm>
        </p:spPr>
        <p:txBody>
          <a:bodyPr/>
          <a:lstStyle/>
          <a:p>
            <a:pPr marL="228600" indent="-228600" algn="just" eaLnBrk="0" fontAlgn="base" hangingPunct="0">
              <a:lnSpc>
                <a:spcPct val="150000"/>
              </a:lnSpc>
              <a:spcBef>
                <a:spcPts val="2000"/>
              </a:spcBef>
              <a:spcAft>
                <a:spcPct val="0"/>
              </a:spcAft>
              <a:buClr>
                <a:schemeClr val="accent1"/>
              </a:buClr>
              <a:buSzPct val="75000"/>
              <a:buFont typeface="Wingdings 2" pitchFamily="18" charset="2"/>
              <a:buChar char="?"/>
            </a:pPr>
            <a:r>
              <a:rPr lang="fr-FR" sz="2800" b="1" i="1" dirty="0">
                <a:solidFill>
                  <a:schemeClr val="tx2">
                    <a:lumMod val="75000"/>
                  </a:schemeClr>
                </a:solidFill>
                <a:latin typeface="Arial" pitchFamily="34" charset="0"/>
                <a:cs typeface="Arial" pitchFamily="34" charset="0"/>
              </a:rPr>
              <a:t>Une volonté politique</a:t>
            </a:r>
          </a:p>
          <a:p>
            <a:pPr marL="228600" indent="-228600" algn="just" eaLnBrk="0" fontAlgn="base" hangingPunct="0">
              <a:lnSpc>
                <a:spcPct val="150000"/>
              </a:lnSpc>
              <a:spcBef>
                <a:spcPts val="2000"/>
              </a:spcBef>
              <a:spcAft>
                <a:spcPct val="0"/>
              </a:spcAft>
              <a:buClr>
                <a:schemeClr val="accent1"/>
              </a:buClr>
              <a:buSzPct val="75000"/>
              <a:buFont typeface="Wingdings 2" pitchFamily="18" charset="2"/>
              <a:buChar char="?"/>
            </a:pPr>
            <a:r>
              <a:rPr lang="fr-FR" sz="2800" b="1" i="1" dirty="0">
                <a:solidFill>
                  <a:schemeClr val="tx2">
                    <a:lumMod val="75000"/>
                  </a:schemeClr>
                </a:solidFill>
                <a:latin typeface="Arial" pitchFamily="34" charset="0"/>
                <a:cs typeface="Arial" pitchFamily="34" charset="0"/>
              </a:rPr>
              <a:t>Des ressources humaines de qualité</a:t>
            </a:r>
          </a:p>
          <a:p>
            <a:pPr marL="228600" indent="-228600" algn="just" eaLnBrk="0" fontAlgn="base" hangingPunct="0">
              <a:lnSpc>
                <a:spcPct val="150000"/>
              </a:lnSpc>
              <a:spcBef>
                <a:spcPts val="2000"/>
              </a:spcBef>
              <a:spcAft>
                <a:spcPct val="0"/>
              </a:spcAft>
              <a:buClr>
                <a:schemeClr val="accent1"/>
              </a:buClr>
              <a:buSzPct val="75000"/>
              <a:buFont typeface="Wingdings 2" pitchFamily="18" charset="2"/>
              <a:buChar char="?"/>
            </a:pPr>
            <a:r>
              <a:rPr lang="fr-FR" sz="2800" b="1" i="1" dirty="0">
                <a:solidFill>
                  <a:schemeClr val="tx2">
                    <a:lumMod val="75000"/>
                  </a:schemeClr>
                </a:solidFill>
                <a:latin typeface="Arial" pitchFamily="34" charset="0"/>
                <a:cs typeface="Arial" pitchFamily="34" charset="0"/>
              </a:rPr>
              <a:t>La disponibilité des données nécessaires</a:t>
            </a:r>
          </a:p>
          <a:p>
            <a:pPr marL="228600" indent="-228600" algn="just" eaLnBrk="0" fontAlgn="base" hangingPunct="0">
              <a:lnSpc>
                <a:spcPct val="150000"/>
              </a:lnSpc>
              <a:spcBef>
                <a:spcPts val="2000"/>
              </a:spcBef>
              <a:spcAft>
                <a:spcPct val="0"/>
              </a:spcAft>
              <a:buClr>
                <a:schemeClr val="accent1"/>
              </a:buClr>
              <a:buSzPct val="75000"/>
              <a:buFont typeface="Wingdings 2" pitchFamily="18" charset="2"/>
              <a:buChar char="?"/>
            </a:pPr>
            <a:r>
              <a:rPr lang="fr-FR" sz="2800" b="1" i="1" dirty="0">
                <a:solidFill>
                  <a:schemeClr val="tx2">
                    <a:lumMod val="75000"/>
                  </a:schemeClr>
                </a:solidFill>
                <a:latin typeface="Arial" pitchFamily="34" charset="0"/>
                <a:cs typeface="Arial" pitchFamily="34" charset="0"/>
              </a:rPr>
              <a:t>Une bonne organisation  </a:t>
            </a:r>
          </a:p>
          <a:p>
            <a:pPr algn="just">
              <a:buClr>
                <a:srgbClr val="000090"/>
              </a:buClr>
            </a:pPr>
            <a:endParaRPr lang="fr-FR" b="1" dirty="0">
              <a:solidFill>
                <a:srgbClr val="000090"/>
              </a:solidFill>
            </a:endParaRPr>
          </a:p>
          <a:p>
            <a:endParaRPr lang="fr-FR" dirty="0"/>
          </a:p>
        </p:txBody>
      </p:sp>
    </p:spTree>
    <p:extLst>
      <p:ext uri="{BB962C8B-B14F-4D97-AF65-F5344CB8AC3E}">
        <p14:creationId xmlns:p14="http://schemas.microsoft.com/office/powerpoint/2010/main" val="102395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8328" y="832104"/>
            <a:ext cx="8229600" cy="1143000"/>
          </a:xfrm>
        </p:spPr>
        <p:txBody>
          <a:bodyPr/>
          <a:lstStyle/>
          <a:p>
            <a:r>
              <a:rPr lang="fr-FR" sz="3600" b="1" dirty="0">
                <a:solidFill>
                  <a:schemeClr val="tx2">
                    <a:lumMod val="50000"/>
                  </a:schemeClr>
                </a:solidFill>
              </a:rPr>
              <a:t>Conditions préalables pour la rénovation des comptes nationaux</a:t>
            </a:r>
          </a:p>
        </p:txBody>
      </p:sp>
      <p:sp>
        <p:nvSpPr>
          <p:cNvPr id="3" name="Espace réservé du contenu 2"/>
          <p:cNvSpPr>
            <a:spLocks noGrp="1"/>
          </p:cNvSpPr>
          <p:nvPr>
            <p:ph idx="1"/>
          </p:nvPr>
        </p:nvSpPr>
        <p:spPr>
          <a:xfrm>
            <a:off x="457200" y="2084832"/>
            <a:ext cx="8229600" cy="4288219"/>
          </a:xfrm>
        </p:spPr>
        <p:txBody>
          <a:bodyPr/>
          <a:lstStyle/>
          <a:p>
            <a:pPr algn="just">
              <a:buClr>
                <a:srgbClr val="000090"/>
              </a:buClr>
            </a:pPr>
            <a:r>
              <a:rPr lang="fr-FR" b="1" dirty="0">
                <a:solidFill>
                  <a:srgbClr val="000090"/>
                </a:solidFill>
              </a:rPr>
              <a:t>Volonté politique: </a:t>
            </a:r>
          </a:p>
          <a:p>
            <a:pPr lvl="1" algn="just">
              <a:buClr>
                <a:srgbClr val="000090"/>
              </a:buClr>
            </a:pPr>
            <a:r>
              <a:rPr lang="fr-FR" sz="2000" b="1" i="1" dirty="0">
                <a:solidFill>
                  <a:srgbClr val="000090"/>
                </a:solidFill>
              </a:rPr>
              <a:t>Le Projet de Rénovation des Comptes Nations (PRCN) est institué par arrêté du Ministre de l’Economie, des Finances et du Plan (MEFP)</a:t>
            </a:r>
          </a:p>
          <a:p>
            <a:pPr lvl="1" algn="just">
              <a:buClr>
                <a:srgbClr val="000090"/>
              </a:buClr>
            </a:pPr>
            <a:r>
              <a:rPr lang="fr-FR" sz="2000" b="1" i="1" dirty="0">
                <a:solidFill>
                  <a:srgbClr val="000090"/>
                </a:solidFill>
              </a:rPr>
              <a:t>Financement du Projet à hauteur de 3 milliards</a:t>
            </a:r>
            <a:r>
              <a:rPr lang="fr-FR" sz="2000" b="1" i="1" dirty="0">
                <a:solidFill>
                  <a:srgbClr val="FF0000"/>
                </a:solidFill>
              </a:rPr>
              <a:t> </a:t>
            </a:r>
            <a:r>
              <a:rPr lang="fr-FR" sz="2000" b="1" i="1" dirty="0">
                <a:solidFill>
                  <a:srgbClr val="000090"/>
                </a:solidFill>
              </a:rPr>
              <a:t>FCFA par l’Etat, soit 5.1 millions $ US</a:t>
            </a:r>
          </a:p>
          <a:p>
            <a:pPr lvl="2" algn="just">
              <a:buClr>
                <a:srgbClr val="000090"/>
              </a:buClr>
            </a:pPr>
            <a:r>
              <a:rPr lang="fr-FR" sz="1600" b="1" i="1" dirty="0">
                <a:solidFill>
                  <a:srgbClr val="000090"/>
                </a:solidFill>
              </a:rPr>
              <a:t>RGE (Recensement général des Entreprises) et enquêtes </a:t>
            </a:r>
          </a:p>
          <a:p>
            <a:pPr lvl="2" algn="just">
              <a:buClr>
                <a:srgbClr val="000090"/>
              </a:buClr>
            </a:pPr>
            <a:r>
              <a:rPr lang="fr-FR" sz="1600" b="1" i="1" dirty="0">
                <a:solidFill>
                  <a:srgbClr val="000090"/>
                </a:solidFill>
              </a:rPr>
              <a:t>Logistiques et matériels informatiques </a:t>
            </a:r>
          </a:p>
          <a:p>
            <a:pPr lvl="2" algn="just">
              <a:buClr>
                <a:srgbClr val="000090"/>
              </a:buClr>
            </a:pPr>
            <a:r>
              <a:rPr lang="fr-FR" sz="1600" b="1" i="1" dirty="0">
                <a:solidFill>
                  <a:srgbClr val="000090"/>
                </a:solidFill>
              </a:rPr>
              <a:t>Paiement du personnel contractuel</a:t>
            </a:r>
          </a:p>
          <a:p>
            <a:pPr lvl="2" algn="just">
              <a:buClr>
                <a:srgbClr val="000090"/>
              </a:buClr>
            </a:pPr>
            <a:r>
              <a:rPr lang="fr-FR" sz="1600" b="1" i="1" dirty="0">
                <a:solidFill>
                  <a:srgbClr val="000090"/>
                </a:solidFill>
              </a:rPr>
              <a:t>Communication et achats de prestations de service </a:t>
            </a:r>
          </a:p>
          <a:p>
            <a:pPr lvl="1" algn="just">
              <a:buClr>
                <a:srgbClr val="000090"/>
              </a:buClr>
            </a:pPr>
            <a:r>
              <a:rPr lang="fr-FR" sz="2000" b="1" i="1" dirty="0">
                <a:solidFill>
                  <a:srgbClr val="000090"/>
                </a:solidFill>
              </a:rPr>
              <a:t>Cérémonies de lancement du RGE et de restitution des résultats du CAB</a:t>
            </a:r>
            <a:r>
              <a:rPr lang="fr-FR" sz="2000" b="1" i="1" dirty="0">
                <a:solidFill>
                  <a:srgbClr val="FF0000"/>
                </a:solidFill>
              </a:rPr>
              <a:t> </a:t>
            </a:r>
            <a:r>
              <a:rPr lang="fr-FR" sz="2000" b="1" i="1" dirty="0">
                <a:solidFill>
                  <a:srgbClr val="000090"/>
                </a:solidFill>
              </a:rPr>
              <a:t>(Changement d’année de base) présidées par le Président de la République </a:t>
            </a:r>
          </a:p>
          <a:p>
            <a:endParaRPr lang="fr-FR" sz="2000" b="1" i="1" dirty="0">
              <a:solidFill>
                <a:srgbClr val="000090"/>
              </a:solidFill>
            </a:endParaRPr>
          </a:p>
        </p:txBody>
      </p:sp>
    </p:spTree>
    <p:extLst>
      <p:ext uri="{BB962C8B-B14F-4D97-AF65-F5344CB8AC3E}">
        <p14:creationId xmlns:p14="http://schemas.microsoft.com/office/powerpoint/2010/main" val="2170893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8328" y="1014984"/>
            <a:ext cx="8229600" cy="1143000"/>
          </a:xfrm>
        </p:spPr>
        <p:txBody>
          <a:bodyPr/>
          <a:lstStyle/>
          <a:p>
            <a:r>
              <a:rPr lang="fr-FR" sz="3600" b="1" dirty="0">
                <a:solidFill>
                  <a:schemeClr val="tx2">
                    <a:lumMod val="50000"/>
                  </a:schemeClr>
                </a:solidFill>
              </a:rPr>
              <a:t>Conditions préalables pour  rénovation des comptes</a:t>
            </a:r>
            <a:br>
              <a:rPr lang="fr-FR" sz="3600" b="1" dirty="0"/>
            </a:br>
            <a:endParaRPr lang="fr-FR" sz="3600" dirty="0"/>
          </a:p>
        </p:txBody>
      </p:sp>
      <p:sp>
        <p:nvSpPr>
          <p:cNvPr id="3" name="Espace réservé du contenu 2"/>
          <p:cNvSpPr>
            <a:spLocks noGrp="1"/>
          </p:cNvSpPr>
          <p:nvPr>
            <p:ph idx="1"/>
          </p:nvPr>
        </p:nvSpPr>
        <p:spPr>
          <a:xfrm>
            <a:off x="457200" y="2395728"/>
            <a:ext cx="8229600" cy="4288219"/>
          </a:xfrm>
        </p:spPr>
        <p:txBody>
          <a:bodyPr/>
          <a:lstStyle/>
          <a:p>
            <a:pPr algn="just">
              <a:buClr>
                <a:srgbClr val="000090"/>
              </a:buClr>
            </a:pPr>
            <a:r>
              <a:rPr lang="fr-FR" b="1" dirty="0">
                <a:solidFill>
                  <a:srgbClr val="000090"/>
                </a:solidFill>
              </a:rPr>
              <a:t>Ressources humaines : </a:t>
            </a:r>
          </a:p>
          <a:p>
            <a:pPr lvl="1" algn="just">
              <a:buClr>
                <a:srgbClr val="000090"/>
              </a:buClr>
            </a:pPr>
            <a:r>
              <a:rPr lang="fr-FR" sz="2000" b="1" i="1" dirty="0">
                <a:solidFill>
                  <a:srgbClr val="000090"/>
                </a:solidFill>
              </a:rPr>
              <a:t>Mobilisation de vingt-quatre</a:t>
            </a:r>
            <a:r>
              <a:rPr lang="fr-FR" sz="2000" b="1" i="1" dirty="0">
                <a:solidFill>
                  <a:schemeClr val="tx2">
                    <a:lumMod val="75000"/>
                  </a:schemeClr>
                </a:solidFill>
              </a:rPr>
              <a:t> </a:t>
            </a:r>
            <a:r>
              <a:rPr lang="fr-FR" sz="2000" b="1" i="1" dirty="0">
                <a:solidFill>
                  <a:srgbClr val="000090"/>
                </a:solidFill>
              </a:rPr>
              <a:t>(24) Experts </a:t>
            </a:r>
          </a:p>
          <a:p>
            <a:pPr lvl="2" algn="just">
              <a:lnSpc>
                <a:spcPct val="150000"/>
              </a:lnSpc>
              <a:buClr>
                <a:srgbClr val="000090"/>
              </a:buClr>
            </a:pPr>
            <a:r>
              <a:rPr lang="fr-FR" sz="2000" b="1" i="1" dirty="0">
                <a:solidFill>
                  <a:srgbClr val="000090"/>
                </a:solidFill>
              </a:rPr>
              <a:t>16 nouvelles recrues</a:t>
            </a:r>
            <a:r>
              <a:rPr lang="fr-FR" sz="2000" b="1" i="1" dirty="0">
                <a:solidFill>
                  <a:srgbClr val="21E469"/>
                </a:solidFill>
              </a:rPr>
              <a:t> </a:t>
            </a:r>
            <a:r>
              <a:rPr lang="fr-FR" sz="2000" b="1" i="1" dirty="0">
                <a:solidFill>
                  <a:srgbClr val="000090"/>
                </a:solidFill>
              </a:rPr>
              <a:t>(ISE, ITS et ISD)</a:t>
            </a:r>
          </a:p>
          <a:p>
            <a:pPr lvl="2" algn="just">
              <a:lnSpc>
                <a:spcPct val="150000"/>
              </a:lnSpc>
              <a:buClr>
                <a:srgbClr val="000090"/>
              </a:buClr>
            </a:pPr>
            <a:r>
              <a:rPr lang="fr-FR" sz="2000" b="1" i="1" dirty="0">
                <a:solidFill>
                  <a:srgbClr val="000090"/>
                </a:solidFill>
              </a:rPr>
              <a:t>Huit (08) comptables nationaux totalisaient entre 5 et 10 ans d’expérience dans la réalisation des comptes nationaux</a:t>
            </a:r>
          </a:p>
          <a:p>
            <a:pPr lvl="2" algn="just">
              <a:lnSpc>
                <a:spcPct val="150000"/>
              </a:lnSpc>
              <a:buClr>
                <a:srgbClr val="000090"/>
              </a:buClr>
            </a:pPr>
            <a:r>
              <a:rPr lang="fr-FR" sz="2000" b="1" i="1" dirty="0">
                <a:solidFill>
                  <a:srgbClr val="000090"/>
                </a:solidFill>
              </a:rPr>
              <a:t>Un Expert international en comptabilité national pris en charge par le gouvernement du Sénégal puis par le FMI </a:t>
            </a:r>
            <a:r>
              <a:rPr lang="fr-FR" sz="2000" b="1" i="1" dirty="0">
                <a:solidFill>
                  <a:srgbClr val="21E469"/>
                </a:solidFill>
              </a:rPr>
              <a:t> </a:t>
            </a:r>
            <a:r>
              <a:rPr lang="fr-FR" sz="2000" b="1" i="1" dirty="0">
                <a:solidFill>
                  <a:srgbClr val="000090"/>
                </a:solidFill>
              </a:rPr>
              <a:t>(à temps partiel)</a:t>
            </a:r>
          </a:p>
          <a:p>
            <a:endParaRPr lang="fr-FR" sz="2000" b="1" i="1" dirty="0">
              <a:solidFill>
                <a:srgbClr val="000090"/>
              </a:solidFill>
            </a:endParaRPr>
          </a:p>
        </p:txBody>
      </p:sp>
    </p:spTree>
    <p:extLst>
      <p:ext uri="{BB962C8B-B14F-4D97-AF65-F5344CB8AC3E}">
        <p14:creationId xmlns:p14="http://schemas.microsoft.com/office/powerpoint/2010/main" val="459245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13816"/>
            <a:ext cx="8229600" cy="1143000"/>
          </a:xfrm>
        </p:spPr>
        <p:txBody>
          <a:bodyPr/>
          <a:lstStyle/>
          <a:p>
            <a:r>
              <a:rPr lang="fr-FR" sz="3600" b="1" dirty="0"/>
              <a:t>Conditions préalables pour  rénovation des comptes</a:t>
            </a:r>
            <a:br>
              <a:rPr lang="fr-FR" sz="3600" b="1" dirty="0"/>
            </a:br>
            <a:endParaRPr lang="fr-FR" sz="3600" dirty="0"/>
          </a:p>
        </p:txBody>
      </p:sp>
      <p:sp>
        <p:nvSpPr>
          <p:cNvPr id="3" name="Espace réservé du contenu 2"/>
          <p:cNvSpPr>
            <a:spLocks noGrp="1"/>
          </p:cNvSpPr>
          <p:nvPr>
            <p:ph idx="1"/>
          </p:nvPr>
        </p:nvSpPr>
        <p:spPr>
          <a:xfrm>
            <a:off x="310896" y="1691640"/>
            <a:ext cx="8540496" cy="4654296"/>
          </a:xfrm>
        </p:spPr>
        <p:txBody>
          <a:bodyPr/>
          <a:lstStyle/>
          <a:p>
            <a:pPr algn="just">
              <a:buClr>
                <a:srgbClr val="000090"/>
              </a:buClr>
            </a:pPr>
            <a:r>
              <a:rPr lang="fr-FR" b="1" dirty="0">
                <a:solidFill>
                  <a:srgbClr val="000090"/>
                </a:solidFill>
              </a:rPr>
              <a:t>Données de bases : </a:t>
            </a:r>
          </a:p>
          <a:p>
            <a:pPr lvl="1" algn="just">
              <a:buClr>
                <a:srgbClr val="000090"/>
              </a:buClr>
            </a:pPr>
            <a:r>
              <a:rPr lang="fr-FR" sz="2000" b="1" i="1" dirty="0">
                <a:solidFill>
                  <a:srgbClr val="000090"/>
                </a:solidFill>
              </a:rPr>
              <a:t>Recensement général des entreprises (RGE)</a:t>
            </a:r>
          </a:p>
          <a:p>
            <a:pPr lvl="1" algn="just">
              <a:buClr>
                <a:srgbClr val="000090"/>
              </a:buClr>
            </a:pPr>
            <a:r>
              <a:rPr lang="fr-FR" sz="2000" b="1" i="1" dirty="0">
                <a:solidFill>
                  <a:srgbClr val="000090"/>
                </a:solidFill>
              </a:rPr>
              <a:t>Enquête nationale sur l’emploi au Sénégal (ENES 2015) ;</a:t>
            </a:r>
          </a:p>
          <a:p>
            <a:pPr lvl="1" algn="just">
              <a:buClr>
                <a:srgbClr val="000090"/>
              </a:buClr>
            </a:pPr>
            <a:r>
              <a:rPr lang="fr-FR" sz="2000" b="1" i="1" dirty="0">
                <a:solidFill>
                  <a:srgbClr val="000090"/>
                </a:solidFill>
              </a:rPr>
              <a:t>Enquête cadre sur la pêche continentale ;</a:t>
            </a:r>
          </a:p>
          <a:p>
            <a:pPr lvl="1" algn="just">
              <a:buClr>
                <a:srgbClr val="000090"/>
              </a:buClr>
            </a:pPr>
            <a:r>
              <a:rPr lang="fr-FR" sz="2000" b="1" i="1" dirty="0">
                <a:solidFill>
                  <a:srgbClr val="000090"/>
                </a:solidFill>
              </a:rPr>
              <a:t>Etude sur les paramètres techniques de l’agriculture et de l’élevage ;</a:t>
            </a:r>
          </a:p>
          <a:p>
            <a:pPr lvl="1" algn="just">
              <a:buClr>
                <a:srgbClr val="000090"/>
              </a:buClr>
            </a:pPr>
            <a:r>
              <a:rPr lang="fr-FR" sz="2000" b="1" i="1" dirty="0">
                <a:solidFill>
                  <a:srgbClr val="000090"/>
                </a:solidFill>
              </a:rPr>
              <a:t>Enquête « </a:t>
            </a:r>
            <a:r>
              <a:rPr lang="fr-FR" sz="2000" b="1" i="1" dirty="0" err="1">
                <a:solidFill>
                  <a:srgbClr val="000090"/>
                </a:solidFill>
              </a:rPr>
              <a:t>Listening</a:t>
            </a:r>
            <a:r>
              <a:rPr lang="fr-FR" sz="2000" b="1" i="1" dirty="0">
                <a:solidFill>
                  <a:srgbClr val="000090"/>
                </a:solidFill>
              </a:rPr>
              <a:t> to </a:t>
            </a:r>
            <a:r>
              <a:rPr lang="fr-FR" sz="2000" b="1" i="1" dirty="0" err="1">
                <a:solidFill>
                  <a:srgbClr val="000090"/>
                </a:solidFill>
              </a:rPr>
              <a:t>Senegal</a:t>
            </a:r>
            <a:r>
              <a:rPr lang="fr-FR" sz="2000" b="1" i="1" dirty="0">
                <a:solidFill>
                  <a:srgbClr val="000090"/>
                </a:solidFill>
              </a:rPr>
              <a:t> » (L2S) qui fournit notamment des données sur la consommation des ménages par produit, pour l’année 2014 ;</a:t>
            </a:r>
          </a:p>
          <a:p>
            <a:pPr lvl="1" algn="just">
              <a:buClr>
                <a:srgbClr val="000090"/>
              </a:buClr>
            </a:pPr>
            <a:r>
              <a:rPr lang="fr-FR" sz="2000" b="1" i="1" dirty="0">
                <a:solidFill>
                  <a:srgbClr val="000090"/>
                </a:solidFill>
              </a:rPr>
              <a:t>Enquête agricole annuelle (réalisée par le Ministère de l’agriculture)</a:t>
            </a:r>
          </a:p>
          <a:p>
            <a:pPr lvl="1" algn="just">
              <a:buClr>
                <a:srgbClr val="000090"/>
              </a:buClr>
            </a:pPr>
            <a:r>
              <a:rPr lang="fr-FR" sz="2000" b="1" i="1" dirty="0">
                <a:solidFill>
                  <a:srgbClr val="000090"/>
                </a:solidFill>
              </a:rPr>
              <a:t>Différentes sources de données administratives </a:t>
            </a:r>
            <a:r>
              <a:rPr lang="fr-FR" sz="1600" i="1" dirty="0"/>
              <a:t>(</a:t>
            </a:r>
            <a:r>
              <a:rPr lang="fr-FR" sz="1600" b="1" i="1" dirty="0">
                <a:solidFill>
                  <a:srgbClr val="000090"/>
                </a:solidFill>
              </a:rPr>
              <a:t>Balance des paiements, statistiques des finances publiques, statistiques douanières, débarquements des pêches artisanales et industrielles ; production contrôlée de produits forestiers ; effectifs du cheptel, statistiques sur la production minière, les documents comptables des entreprises, etc.)</a:t>
            </a:r>
          </a:p>
        </p:txBody>
      </p:sp>
    </p:spTree>
    <p:extLst>
      <p:ext uri="{BB962C8B-B14F-4D97-AF65-F5344CB8AC3E}">
        <p14:creationId xmlns:p14="http://schemas.microsoft.com/office/powerpoint/2010/main" val="688156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8328" y="1014984"/>
            <a:ext cx="8229600" cy="1143000"/>
          </a:xfrm>
        </p:spPr>
        <p:txBody>
          <a:bodyPr/>
          <a:lstStyle/>
          <a:p>
            <a:r>
              <a:rPr lang="fr-FR" sz="3600" b="1" dirty="0"/>
              <a:t>Conditions préalables pour  rénovation des comptes</a:t>
            </a:r>
            <a:br>
              <a:rPr lang="fr-FR" sz="3600" b="1" dirty="0"/>
            </a:br>
            <a:endParaRPr lang="fr-FR" sz="3600" dirty="0"/>
          </a:p>
        </p:txBody>
      </p:sp>
      <p:sp>
        <p:nvSpPr>
          <p:cNvPr id="3" name="Espace réservé du contenu 2"/>
          <p:cNvSpPr>
            <a:spLocks noGrp="1"/>
          </p:cNvSpPr>
          <p:nvPr>
            <p:ph idx="1"/>
          </p:nvPr>
        </p:nvSpPr>
        <p:spPr>
          <a:xfrm>
            <a:off x="457200" y="2395728"/>
            <a:ext cx="8229600" cy="4288219"/>
          </a:xfrm>
        </p:spPr>
        <p:txBody>
          <a:bodyPr/>
          <a:lstStyle/>
          <a:p>
            <a:pPr algn="just">
              <a:buClr>
                <a:srgbClr val="000090"/>
              </a:buClr>
            </a:pPr>
            <a:r>
              <a:rPr lang="fr-FR" b="1" dirty="0">
                <a:solidFill>
                  <a:srgbClr val="000090"/>
                </a:solidFill>
              </a:rPr>
              <a:t>Organisation pratique : </a:t>
            </a:r>
          </a:p>
          <a:p>
            <a:pPr lvl="1" algn="just">
              <a:buClr>
                <a:srgbClr val="000090"/>
              </a:buClr>
            </a:pPr>
            <a:r>
              <a:rPr lang="fr-FR" sz="2400" b="1" i="1" dirty="0">
                <a:solidFill>
                  <a:srgbClr val="000090"/>
                </a:solidFill>
              </a:rPr>
              <a:t>Mise en place d’un Comité de pilotage</a:t>
            </a:r>
            <a:r>
              <a:rPr lang="fr-FR" sz="2400" b="1" i="1" dirty="0">
                <a:solidFill>
                  <a:srgbClr val="21E469"/>
                </a:solidFill>
              </a:rPr>
              <a:t> </a:t>
            </a:r>
            <a:r>
              <a:rPr lang="fr-FR" sz="2400" b="1" i="1" dirty="0">
                <a:solidFill>
                  <a:srgbClr val="000090"/>
                </a:solidFill>
              </a:rPr>
              <a:t>(orientations et financements)</a:t>
            </a:r>
          </a:p>
          <a:p>
            <a:pPr lvl="1" algn="just">
              <a:buClr>
                <a:srgbClr val="000090"/>
              </a:buClr>
            </a:pPr>
            <a:r>
              <a:rPr lang="fr-FR" sz="2400" b="1" i="1" dirty="0">
                <a:solidFill>
                  <a:srgbClr val="000090"/>
                </a:solidFill>
              </a:rPr>
              <a:t>Unité de gestion du Projet </a:t>
            </a:r>
          </a:p>
          <a:p>
            <a:pPr lvl="2" algn="just">
              <a:lnSpc>
                <a:spcPct val="150000"/>
              </a:lnSpc>
              <a:buClr>
                <a:srgbClr val="000090"/>
              </a:buClr>
            </a:pPr>
            <a:r>
              <a:rPr lang="fr-FR" sz="2000" b="1" i="1" dirty="0">
                <a:solidFill>
                  <a:srgbClr val="000090"/>
                </a:solidFill>
              </a:rPr>
              <a:t>Unité opérationnelle du Projet : bras technique du Projet</a:t>
            </a:r>
          </a:p>
          <a:p>
            <a:pPr lvl="2" algn="just">
              <a:lnSpc>
                <a:spcPct val="150000"/>
              </a:lnSpc>
              <a:buClr>
                <a:srgbClr val="000090"/>
              </a:buClr>
            </a:pPr>
            <a:r>
              <a:rPr lang="fr-FR" sz="2000" b="1" i="1" dirty="0">
                <a:solidFill>
                  <a:srgbClr val="000090"/>
                </a:solidFill>
              </a:rPr>
              <a:t>Une unité support chargé des affaires administrative </a:t>
            </a:r>
          </a:p>
        </p:txBody>
      </p:sp>
    </p:spTree>
    <p:extLst>
      <p:ext uri="{BB962C8B-B14F-4D97-AF65-F5344CB8AC3E}">
        <p14:creationId xmlns:p14="http://schemas.microsoft.com/office/powerpoint/2010/main" val="3844465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496" y="905574"/>
            <a:ext cx="8229600" cy="694626"/>
          </a:xfrm>
        </p:spPr>
        <p:txBody>
          <a:bodyPr/>
          <a:lstStyle/>
          <a:p>
            <a:r>
              <a:rPr lang="fr-FR" dirty="0"/>
              <a:t>Mise en œuvre technique </a:t>
            </a:r>
          </a:p>
        </p:txBody>
      </p:sp>
      <p:sp>
        <p:nvSpPr>
          <p:cNvPr id="3" name="Espace réservé du contenu 2"/>
          <p:cNvSpPr>
            <a:spLocks noGrp="1"/>
          </p:cNvSpPr>
          <p:nvPr>
            <p:ph idx="1"/>
          </p:nvPr>
        </p:nvSpPr>
        <p:spPr>
          <a:xfrm>
            <a:off x="338328" y="1527048"/>
            <a:ext cx="8549640" cy="4727448"/>
          </a:xfrm>
        </p:spPr>
        <p:txBody>
          <a:bodyPr/>
          <a:lstStyle/>
          <a:p>
            <a:r>
              <a:rPr lang="fr-FR" sz="3600" b="1" dirty="0">
                <a:solidFill>
                  <a:srgbClr val="000090"/>
                </a:solidFill>
              </a:rPr>
              <a:t>Stratégie</a:t>
            </a:r>
            <a:r>
              <a:rPr lang="fr-FR" sz="3600" dirty="0"/>
              <a:t> </a:t>
            </a:r>
          </a:p>
          <a:p>
            <a:pPr lvl="1"/>
            <a:r>
              <a:rPr lang="fr-FR" sz="2400" b="1" i="1" dirty="0">
                <a:solidFill>
                  <a:srgbClr val="000090"/>
                </a:solidFill>
              </a:rPr>
              <a:t>Responsabilisation de chaque membre de l’Unité opérationnelle sur un/des domaine (s) précis</a:t>
            </a:r>
          </a:p>
          <a:p>
            <a:pPr lvl="1"/>
            <a:r>
              <a:rPr lang="fr-FR" sz="2400" b="1" i="1" dirty="0">
                <a:solidFill>
                  <a:srgbClr val="000090"/>
                </a:solidFill>
              </a:rPr>
              <a:t>Mise en place de sous-groupes de travail thématique avec les structures partenaires </a:t>
            </a:r>
          </a:p>
          <a:p>
            <a:pPr lvl="1"/>
            <a:r>
              <a:rPr lang="fr-FR" sz="2400" b="1" i="1" dirty="0">
                <a:solidFill>
                  <a:srgbClr val="000090"/>
                </a:solidFill>
              </a:rPr>
              <a:t>Identification des changements conceptuels</a:t>
            </a:r>
            <a:r>
              <a:rPr lang="fr-FR" sz="2400" b="1" i="1" dirty="0">
                <a:solidFill>
                  <a:srgbClr val="FF0000"/>
                </a:solidFill>
              </a:rPr>
              <a:t> </a:t>
            </a:r>
            <a:r>
              <a:rPr lang="fr-FR" sz="2400" b="1" i="1" dirty="0">
                <a:solidFill>
                  <a:srgbClr val="000090"/>
                </a:solidFill>
              </a:rPr>
              <a:t>à apporter (nouveautés du SCN2008)</a:t>
            </a:r>
          </a:p>
          <a:p>
            <a:pPr lvl="1"/>
            <a:r>
              <a:rPr lang="fr-FR" sz="2400" b="1" i="1" dirty="0">
                <a:solidFill>
                  <a:srgbClr val="000090"/>
                </a:solidFill>
              </a:rPr>
              <a:t>Utilisation du module informatique ERETES pour l’élaboration des comptes nationaux </a:t>
            </a:r>
          </a:p>
          <a:p>
            <a:pPr lvl="1"/>
            <a:r>
              <a:rPr lang="fr-FR" sz="2400" b="1" i="1" dirty="0">
                <a:solidFill>
                  <a:srgbClr val="000090"/>
                </a:solidFill>
              </a:rPr>
              <a:t>Accompagnement d’AFRISTAT et d’un Expert court terme du FMI (sur certaines étapes clés)</a:t>
            </a:r>
          </a:p>
          <a:p>
            <a:pPr lvl="1"/>
            <a:endParaRPr lang="fr-FR" sz="2400" b="1" i="1" dirty="0">
              <a:solidFill>
                <a:srgbClr val="000090"/>
              </a:solidFill>
            </a:endParaRPr>
          </a:p>
        </p:txBody>
      </p:sp>
    </p:spTree>
    <p:extLst>
      <p:ext uri="{BB962C8B-B14F-4D97-AF65-F5344CB8AC3E}">
        <p14:creationId xmlns:p14="http://schemas.microsoft.com/office/powerpoint/2010/main" val="739907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496" y="722853"/>
            <a:ext cx="8229600" cy="694626"/>
          </a:xfrm>
        </p:spPr>
        <p:txBody>
          <a:bodyPr/>
          <a:lstStyle/>
          <a:p>
            <a:r>
              <a:rPr lang="fr-FR" dirty="0"/>
              <a:t>Mise en œuvre technique </a:t>
            </a:r>
          </a:p>
        </p:txBody>
      </p:sp>
      <p:sp>
        <p:nvSpPr>
          <p:cNvPr id="3" name="Espace réservé du contenu 2"/>
          <p:cNvSpPr>
            <a:spLocks noGrp="1"/>
          </p:cNvSpPr>
          <p:nvPr>
            <p:ph idx="1"/>
          </p:nvPr>
        </p:nvSpPr>
        <p:spPr>
          <a:xfrm>
            <a:off x="393192" y="1572768"/>
            <a:ext cx="8375904" cy="4334256"/>
          </a:xfrm>
        </p:spPr>
        <p:txBody>
          <a:bodyPr/>
          <a:lstStyle/>
          <a:p>
            <a:r>
              <a:rPr lang="fr-FR" sz="3600" b="1" dirty="0">
                <a:solidFill>
                  <a:srgbClr val="000090"/>
                </a:solidFill>
              </a:rPr>
              <a:t>Méthodes </a:t>
            </a:r>
            <a:endParaRPr lang="fr-FR" sz="3600" dirty="0"/>
          </a:p>
          <a:p>
            <a:pPr lvl="1"/>
            <a:r>
              <a:rPr lang="fr-FR" sz="2400" b="1" i="1" dirty="0">
                <a:solidFill>
                  <a:srgbClr val="000090"/>
                </a:solidFill>
              </a:rPr>
              <a:t>Renforcement des capacités matérielles, humaines, financières et informationnelles</a:t>
            </a:r>
          </a:p>
          <a:p>
            <a:pPr lvl="1"/>
            <a:r>
              <a:rPr lang="fr-FR" sz="2400" b="1" i="1" dirty="0">
                <a:solidFill>
                  <a:srgbClr val="000090"/>
                </a:solidFill>
              </a:rPr>
              <a:t>Adaptation des nouvelles nomenclatures d’activités et de produits</a:t>
            </a:r>
          </a:p>
          <a:p>
            <a:pPr lvl="1"/>
            <a:r>
              <a:rPr lang="fr-FR" sz="2400" b="1" i="1" dirty="0">
                <a:solidFill>
                  <a:srgbClr val="000090"/>
                </a:solidFill>
              </a:rPr>
              <a:t>Élaboration des méthodologie pour la mise en œuvre des nouveautés du SCN 2008 </a:t>
            </a:r>
          </a:p>
          <a:p>
            <a:pPr lvl="1"/>
            <a:r>
              <a:rPr lang="fr-FR" sz="2400" b="1" i="1" dirty="0">
                <a:solidFill>
                  <a:srgbClr val="000090"/>
                </a:solidFill>
              </a:rPr>
              <a:t>Collecte et traitement des sources </a:t>
            </a:r>
          </a:p>
          <a:p>
            <a:pPr lvl="1"/>
            <a:r>
              <a:rPr lang="fr-FR" sz="2400" b="1" i="1" dirty="0">
                <a:solidFill>
                  <a:srgbClr val="000090"/>
                </a:solidFill>
              </a:rPr>
              <a:t>Suivre la démarche d’élaboration des comptes sous ERETES</a:t>
            </a:r>
          </a:p>
          <a:p>
            <a:pPr lvl="1"/>
            <a:r>
              <a:rPr lang="fr-FR" sz="2400" b="1" i="1" dirty="0">
                <a:solidFill>
                  <a:srgbClr val="000090"/>
                </a:solidFill>
              </a:rPr>
              <a:t>Atelier de validation technique </a:t>
            </a:r>
          </a:p>
        </p:txBody>
      </p:sp>
    </p:spTree>
    <p:extLst>
      <p:ext uri="{BB962C8B-B14F-4D97-AF65-F5344CB8AC3E}">
        <p14:creationId xmlns:p14="http://schemas.microsoft.com/office/powerpoint/2010/main" val="1016549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3105</TotalTime>
  <Words>910</Words>
  <Application>Microsoft Office PowerPoint</Application>
  <PresentationFormat>On-screen Show (4:3)</PresentationFormat>
  <Paragraphs>121</Paragraphs>
  <Slides>15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Black</vt:lpstr>
      <vt:lpstr>Calibri</vt:lpstr>
      <vt:lpstr>Rockwell</vt:lpstr>
      <vt:lpstr>Times New Roman</vt:lpstr>
      <vt:lpstr>Wingdings 2</vt:lpstr>
      <vt:lpstr>Office Theme</vt:lpstr>
      <vt:lpstr>PowerPoint Presentation</vt:lpstr>
      <vt:lpstr>Quelles sont les motivations du Projet de Rénovation des Comptes Nationaux du Sénégal (PRCN)?</vt:lpstr>
      <vt:lpstr>Quelles sont les conditions préalables pour  la rénovation des comptes?</vt:lpstr>
      <vt:lpstr>Conditions préalables pour la rénovation des comptes nationaux</vt:lpstr>
      <vt:lpstr>Conditions préalables pour  rénovation des comptes </vt:lpstr>
      <vt:lpstr>Conditions préalables pour  rénovation des comptes </vt:lpstr>
      <vt:lpstr>Conditions préalables pour  rénovation des comptes </vt:lpstr>
      <vt:lpstr>Mise en œuvre technique </vt:lpstr>
      <vt:lpstr>Mise en œuvre technique </vt:lpstr>
      <vt:lpstr>Mise en œuvre technique </vt:lpstr>
      <vt:lpstr>Mise en œuvre technique </vt:lpstr>
      <vt:lpstr>Mise en œuvre technique </vt:lpstr>
      <vt:lpstr>Mise en œuvre technique </vt:lpstr>
      <vt:lpstr>Principaux défis rencontrés et leçons tirées</vt:lpstr>
      <vt:lpstr>PowerPoint Presentation</vt:lpstr>
    </vt:vector>
  </TitlesOfParts>
  <Manager/>
  <Company>vuyokazis@statssa.gov.za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Vuyokazi Sodo</dc:creator>
  <cp:keywords/>
  <dc:description/>
  <cp:lastModifiedBy>David Boko</cp:lastModifiedBy>
  <cp:revision>62</cp:revision>
  <cp:lastPrinted>2018-09-20T07:22:09Z</cp:lastPrinted>
  <dcterms:created xsi:type="dcterms:W3CDTF">2018-09-10T12:40:47Z</dcterms:created>
  <dcterms:modified xsi:type="dcterms:W3CDTF">2018-09-25T07:26:14Z</dcterms:modified>
  <cp:category/>
</cp:coreProperties>
</file>