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6.xml" ContentType="application/vnd.openxmlformats-officedocument.presentationml.notesSlide+xml"/>
  <Override PartName="/ppt/charts/chart17.xml" ContentType="application/vnd.openxmlformats-officedocument.drawingml.chart+xml"/>
  <Override PartName="/ppt/notesSlides/notesSlide17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7" r:id="rId2"/>
    <p:sldId id="259" r:id="rId3"/>
    <p:sldId id="258" r:id="rId4"/>
    <p:sldId id="416" r:id="rId5"/>
    <p:sldId id="263" r:id="rId6"/>
    <p:sldId id="279" r:id="rId7"/>
    <p:sldId id="322" r:id="rId8"/>
    <p:sldId id="337" r:id="rId9"/>
    <p:sldId id="336" r:id="rId10"/>
    <p:sldId id="285" r:id="rId11"/>
    <p:sldId id="286" r:id="rId12"/>
    <p:sldId id="278" r:id="rId13"/>
    <p:sldId id="287" r:id="rId14"/>
    <p:sldId id="289" r:id="rId15"/>
    <p:sldId id="323" r:id="rId16"/>
    <p:sldId id="302" r:id="rId17"/>
    <p:sldId id="303" r:id="rId18"/>
    <p:sldId id="277" r:id="rId19"/>
    <p:sldId id="304" r:id="rId20"/>
    <p:sldId id="305" r:id="rId21"/>
    <p:sldId id="308" r:id="rId22"/>
    <p:sldId id="309" r:id="rId23"/>
    <p:sldId id="297" r:id="rId24"/>
    <p:sldId id="348" r:id="rId25"/>
    <p:sldId id="339" r:id="rId26"/>
    <p:sldId id="340" r:id="rId27"/>
    <p:sldId id="341" r:id="rId28"/>
    <p:sldId id="342" r:id="rId29"/>
    <p:sldId id="343" r:id="rId30"/>
    <p:sldId id="344" r:id="rId31"/>
    <p:sldId id="327" r:id="rId32"/>
    <p:sldId id="324" r:id="rId33"/>
    <p:sldId id="345" r:id="rId34"/>
    <p:sldId id="417" r:id="rId35"/>
    <p:sldId id="418" r:id="rId36"/>
    <p:sldId id="299" r:id="rId37"/>
    <p:sldId id="270" r:id="rId38"/>
    <p:sldId id="301" r:id="rId39"/>
    <p:sldId id="321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469"/>
    <a:srgbClr val="21E469"/>
    <a:srgbClr val="CDC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77164" autoAdjust="0"/>
  </p:normalViewPr>
  <p:slideViewPr>
    <p:cSldViewPr snapToGrid="0" snapToObjects="1">
      <p:cViewPr varScale="1">
        <p:scale>
          <a:sx n="67" d="100"/>
          <a:sy n="67" d="100"/>
        </p:scale>
        <p:origin x="194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17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srobertson:Documents:NBS:GDP%20Rebasing%202013:ANALYSIS%20DRAFT%20REVISED%20REBASED%20GDP%20JULY%206TH%202014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ck%20Heart\AppData\Local\Microsoft\Windows\Temporary%20Internet%20Files\Content.IE5\1S70GF4T\Macro%20Indicators%20Before%20and%20After%20(2)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ck%20Heart\Documents\NBS\National%20Accounts\Rebasing\Macro%20Indicators%20Before%20and%20After%20(2)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J:\Macro%20Indicators%20Before%20and%20After%20(3)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ck%20Heart\Documents\NBS\National%20Accounts\Rebasing\Macro%20Indicators%20Before%20and%20After%20(2)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ck%20Heart\Documents\NBS\National%20Accounts\Rebasing\Macro%20Indicators%20Before%20and%20After%20(2)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ck%20Heart\Documents\NBS\National%20Accounts\Rebasing\Macro%20Indicators%20Before%20and%20After%20(2)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ck%20Heart\Documents\NBS\National%20Accounts\Rebasing\Macro%20Indicators%20Before%20and%20After%20(2)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ck%20Heart\Documents\NBS\National%20Accounts\Rebasing\Macro%20Indicators%20Before%20and%20After%20(2)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J:\Macro%20Indicators%20Before%20and%20After%20(3)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J:\Macro%20Indicators%20Before%20and%20After%20(3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ck%20Heart\AppData\Local\Microsoft\Windows\Temporary%20Internet%20Files\Content.IE5\1S70GF4T\Macro%20Indicators%20Before%20and%20After%20(2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srobertson:Documents:NBS:GDP%20Rebasing%202013:ANALYSIS%20DRAFT%20REVISED%20REBASED%20GDP%20JULY%206TH%20201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srobertson:Documents:NBS:GDP%20Rebasing%202013:ANALYSIS%20DRAFT%20REVISED%20REBASED%20GDP%20JULY%206TH%20201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srobertson:Documents:NBS:GDP%20Rebasing%202013:ANALYSIS%20DRAFT%20REVISED%20REBASED%20GDP%20JULY%206TH%20201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srobertson:Documents:NBS:GDP%20Rebasing%202013:ANALYSIS%20DRAFT%20REVISED%20REBASED%20GDP%20JULY%206TH%20201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srobertson:Documents:NBS:GDP%20Rebasing%202013:International%20GDP%20Breakdown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srobertson:Documents:NBS:GDP%20Rebasing%202013:International%20GDP%20Breakdown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ck%20Heart\AppData\Local\Microsoft\Windows\Temporary%20Internet%20Files\Content.IE5\1S70GF4T\Macro%20Indicators%20Before%20and%20After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Nominal GDP by Sector, 2013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9456486478516027"/>
          <c:y val="0.10446433384368697"/>
          <c:w val="0.80543513521483967"/>
          <c:h val="0.72799391598393792"/>
        </c:manualLayout>
      </c:layout>
      <c:barChart>
        <c:barDir val="col"/>
        <c:grouping val="clustered"/>
        <c:varyColors val="0"/>
        <c:ser>
          <c:idx val="0"/>
          <c:order val="0"/>
          <c:tx>
            <c:v>New Series</c:v>
          </c:tx>
          <c:invertIfNegative val="0"/>
          <c:cat>
            <c:strRef>
              <c:f>'SECTORAL DISTRIBUTION'!$A$28:$A$30</c:f>
              <c:strCache>
                <c:ptCount val="3"/>
                <c:pt idx="0">
                  <c:v>Agric</c:v>
                </c:pt>
                <c:pt idx="1">
                  <c:v>Industry</c:v>
                </c:pt>
                <c:pt idx="2">
                  <c:v>Services</c:v>
                </c:pt>
              </c:strCache>
            </c:strRef>
          </c:cat>
          <c:val>
            <c:numRef>
              <c:f>'SECTORAL DISTRIBUTION'!$E$28:$E$30</c:f>
              <c:numCache>
                <c:formatCode>0.00%</c:formatCode>
                <c:ptCount val="3"/>
                <c:pt idx="0">
                  <c:v>0.20996397546073844</c:v>
                </c:pt>
                <c:pt idx="1">
                  <c:v>0.26037180539768939</c:v>
                </c:pt>
                <c:pt idx="2">
                  <c:v>0.52966421914157735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E7-4020-9071-D9C85C63ACE8}"/>
            </c:ext>
          </c:extLst>
        </c:ser>
        <c:ser>
          <c:idx val="1"/>
          <c:order val="1"/>
          <c:tx>
            <c:v>Old Series</c:v>
          </c:tx>
          <c:invertIfNegative val="0"/>
          <c:cat>
            <c:strRef>
              <c:f>'SECTORAL DISTRIBUTION'!$A$28:$A$30</c:f>
              <c:strCache>
                <c:ptCount val="3"/>
                <c:pt idx="0">
                  <c:v>Agric</c:v>
                </c:pt>
                <c:pt idx="1">
                  <c:v>Industry</c:v>
                </c:pt>
                <c:pt idx="2">
                  <c:v>Services</c:v>
                </c:pt>
              </c:strCache>
            </c:strRef>
          </c:cat>
          <c:val>
            <c:numRef>
              <c:f>'SECTORAL DISTRIBUTION'!$J$28:$J$30</c:f>
              <c:numCache>
                <c:formatCode>0.00%</c:formatCode>
                <c:ptCount val="3"/>
                <c:pt idx="0">
                  <c:v>0.34693931668601674</c:v>
                </c:pt>
                <c:pt idx="1">
                  <c:v>0.36263508344151979</c:v>
                </c:pt>
                <c:pt idx="2">
                  <c:v>0.29042559987246541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E7-4020-9071-D9C85C63A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298944"/>
        <c:axId val="126469632"/>
      </c:barChart>
      <c:catAx>
        <c:axId val="121298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6469632"/>
        <c:crosses val="autoZero"/>
        <c:auto val="1"/>
        <c:lblAlgn val="ctr"/>
        <c:lblOffset val="100"/>
        <c:noMultiLvlLbl val="0"/>
      </c:catAx>
      <c:valAx>
        <c:axId val="12646963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2129894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/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900">
          <a:latin typeface="Century Gothic"/>
          <a:cs typeface="Century Gothic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Credit to Private Sector as % GDP</a:t>
            </a:r>
          </a:p>
        </c:rich>
      </c:tx>
      <c:layout>
        <c:manualLayout>
          <c:xMode val="edge"/>
          <c:yMode val="edge"/>
          <c:x val="0.25635178729593783"/>
          <c:y val="2.413293510119575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'[Macro Indicators Before and After (2).xlsx]Sheet1'!$B$47</c:f>
              <c:strCache>
                <c:ptCount val="1"/>
                <c:pt idx="0">
                  <c:v>Old Series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'[Macro Indicators Before and After (2).xlsx]Sheet1'!$C$46:$F$46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'[Macro Indicators Before and After (2).xlsx]Sheet1'!$C$47:$F$47</c:f>
              <c:numCache>
                <c:formatCode>#,##0.00</c:formatCode>
                <c:ptCount val="4"/>
                <c:pt idx="0">
                  <c:v>29.886993256671786</c:v>
                </c:pt>
                <c:pt idx="1">
                  <c:v>28.49535301035063</c:v>
                </c:pt>
                <c:pt idx="2">
                  <c:v>36.131709600432302</c:v>
                </c:pt>
                <c:pt idx="3">
                  <c:v>37.215822880268597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47-4FDD-A4B4-0D64631D1FFB}"/>
            </c:ext>
          </c:extLst>
        </c:ser>
        <c:ser>
          <c:idx val="1"/>
          <c:order val="1"/>
          <c:tx>
            <c:strRef>
              <c:f>'[Macro Indicators Before and After (2).xlsx]Sheet1'!$B$48</c:f>
              <c:strCache>
                <c:ptCount val="1"/>
                <c:pt idx="0">
                  <c:v>New Series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'[Macro Indicators Before and After (2).xlsx]Sheet1'!$C$46:$F$46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'[Macro Indicators Before and After (2).xlsx]Sheet1'!$C$48:$F$48</c:f>
              <c:numCache>
                <c:formatCode>#,##0.00</c:formatCode>
                <c:ptCount val="4"/>
                <c:pt idx="0">
                  <c:v>23.957066075852669</c:v>
                </c:pt>
                <c:pt idx="1">
                  <c:v>16.926015572092687</c:v>
                </c:pt>
                <c:pt idx="2">
                  <c:v>20.427377799447171</c:v>
                </c:pt>
                <c:pt idx="3">
                  <c:v>19.70008770782891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47-4FDD-A4B4-0D64631D1FF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1792128"/>
        <c:axId val="91793664"/>
      </c:barChart>
      <c:catAx>
        <c:axId val="9179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1793664"/>
        <c:crosses val="autoZero"/>
        <c:auto val="1"/>
        <c:lblAlgn val="ctr"/>
        <c:lblOffset val="100"/>
        <c:noMultiLvlLbl val="0"/>
      </c:catAx>
      <c:valAx>
        <c:axId val="91793664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one"/>
        <c:crossAx val="9179212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600" b="1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Debt to GDP (%)  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Fiscal!$A$9</c:f>
              <c:strCache>
                <c:ptCount val="1"/>
                <c:pt idx="0">
                  <c:v>Old Series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Fiscal!$B$8:$E$8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Fiscal!$B$9:$E$9</c:f>
              <c:numCache>
                <c:formatCode>0.00</c:formatCode>
                <c:ptCount val="4"/>
                <c:pt idx="0">
                  <c:v>17.75575005484669</c:v>
                </c:pt>
                <c:pt idx="1">
                  <c:v>20.256584385549839</c:v>
                </c:pt>
                <c:pt idx="2">
                  <c:v>18.632200520916701</c:v>
                </c:pt>
                <c:pt idx="3">
                  <c:v>23.690955316900911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A8-4E54-8F6E-ED4B1112E89F}"/>
            </c:ext>
          </c:extLst>
        </c:ser>
        <c:ser>
          <c:idx val="1"/>
          <c:order val="1"/>
          <c:tx>
            <c:strRef>
              <c:f>Fiscal!$A$10</c:f>
              <c:strCache>
                <c:ptCount val="1"/>
                <c:pt idx="0">
                  <c:v>New Series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Fiscal!$B$8:$E$8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Fiscal!$B$10:$E$10</c:f>
              <c:numCache>
                <c:formatCode>0.00</c:formatCode>
                <c:ptCount val="4"/>
                <c:pt idx="0">
                  <c:v>11.049254395476909</c:v>
                </c:pt>
                <c:pt idx="1">
                  <c:v>12.03225180690637</c:v>
                </c:pt>
                <c:pt idx="2">
                  <c:v>10.533877402559098</c:v>
                </c:pt>
                <c:pt idx="3">
                  <c:v>12.540738360850519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A8-4E54-8F6E-ED4B1112E8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1932544"/>
        <c:axId val="91934080"/>
      </c:barChart>
      <c:catAx>
        <c:axId val="91932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1934080"/>
        <c:crosses val="autoZero"/>
        <c:auto val="1"/>
        <c:lblAlgn val="ctr"/>
        <c:lblOffset val="100"/>
        <c:noMultiLvlLbl val="0"/>
      </c:catAx>
      <c:valAx>
        <c:axId val="91934080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one"/>
        <c:crossAx val="9193254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Fiscal Deficit to GDP (%GDP)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Fiscal!$H$6</c:f>
              <c:strCache>
                <c:ptCount val="1"/>
                <c:pt idx="0">
                  <c:v>Old Series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Fiscal!$I$5:$L$5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Fiscal!$I$6:$L$6</c:f>
              <c:numCache>
                <c:formatCode>0.00</c:formatCode>
                <c:ptCount val="4"/>
                <c:pt idx="0">
                  <c:v>3.2526349779835919</c:v>
                </c:pt>
                <c:pt idx="1">
                  <c:v>3.0968305711146078</c:v>
                </c:pt>
                <c:pt idx="2">
                  <c:v>2.4065647072510421</c:v>
                </c:pt>
                <c:pt idx="3">
                  <c:v>2.0923058284267695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2F-4D69-9145-9229727B8822}"/>
            </c:ext>
          </c:extLst>
        </c:ser>
        <c:ser>
          <c:idx val="1"/>
          <c:order val="1"/>
          <c:tx>
            <c:strRef>
              <c:f>Fiscal!$H$7</c:f>
              <c:strCache>
                <c:ptCount val="1"/>
                <c:pt idx="0">
                  <c:v>New Series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Fiscal!$I$5:$L$5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Fiscal!$I$7:$L$7</c:f>
              <c:numCache>
                <c:formatCode>0.00</c:formatCode>
                <c:ptCount val="4"/>
                <c:pt idx="0">
                  <c:v>2.0240874768090693</c:v>
                </c:pt>
                <c:pt idx="1">
                  <c:v>1.8394930026583141</c:v>
                </c:pt>
                <c:pt idx="2">
                  <c:v>1.3605723896675181</c:v>
                </c:pt>
                <c:pt idx="3">
                  <c:v>1.1075560108994018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2F-4D69-9145-9229727B88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2193536"/>
        <c:axId val="92195072"/>
      </c:barChart>
      <c:catAx>
        <c:axId val="9219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2195072"/>
        <c:crosses val="autoZero"/>
        <c:auto val="1"/>
        <c:lblAlgn val="ctr"/>
        <c:lblOffset val="100"/>
        <c:noMultiLvlLbl val="0"/>
      </c:catAx>
      <c:valAx>
        <c:axId val="92195072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one"/>
        <c:crossAx val="9219353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Government Revenue to GDP (%)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3571428571428568E-2"/>
          <c:y val="0.16190674695074883"/>
          <c:w val="0.93452380952380953"/>
          <c:h val="0.776692141423498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Fiscal!$H$2</c:f>
              <c:strCache>
                <c:ptCount val="1"/>
                <c:pt idx="0">
                  <c:v>Old Series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Fiscal!$I$1:$L$1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Fiscal!$I$2:$K$2</c:f>
              <c:numCache>
                <c:formatCode>0.00</c:formatCode>
                <c:ptCount val="3"/>
                <c:pt idx="0">
                  <c:v>22.31162235598832</c:v>
                </c:pt>
                <c:pt idx="1">
                  <c:v>22.685195457794531</c:v>
                </c:pt>
                <c:pt idx="2">
                  <c:v>22.022637112367949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A-4DC3-80EE-FA8AD6C09941}"/>
            </c:ext>
          </c:extLst>
        </c:ser>
        <c:ser>
          <c:idx val="1"/>
          <c:order val="1"/>
          <c:tx>
            <c:strRef>
              <c:f>Fiscal!$H$3</c:f>
              <c:strCache>
                <c:ptCount val="1"/>
                <c:pt idx="0">
                  <c:v>New Series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Fiscal!$I$1:$L$1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Fiscal!$I$3:$K$3</c:f>
              <c:numCache>
                <c:formatCode>0.00</c:formatCode>
                <c:ptCount val="3"/>
                <c:pt idx="0">
                  <c:v>13.884335532186196</c:v>
                </c:pt>
                <c:pt idx="1">
                  <c:v>13.474827682784751</c:v>
                </c:pt>
                <c:pt idx="2">
                  <c:v>12.450690360610119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7A-4DC3-80EE-FA8AD6C099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5387648"/>
        <c:axId val="95389184"/>
      </c:barChart>
      <c:catAx>
        <c:axId val="9538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5389184"/>
        <c:crosses val="autoZero"/>
        <c:auto val="1"/>
        <c:lblAlgn val="ctr"/>
        <c:lblOffset val="100"/>
        <c:noMultiLvlLbl val="0"/>
      </c:catAx>
      <c:valAx>
        <c:axId val="95389184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one"/>
        <c:crossAx val="9538764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Federal Tax Revenue to GDP 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Fiscal!$A$35</c:f>
              <c:strCache>
                <c:ptCount val="1"/>
                <c:pt idx="0">
                  <c:v>Old Series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Fiscal!$B$29:$E$29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Fiscal!$B$35:$E$35</c:f>
              <c:numCache>
                <c:formatCode>_(* #,##0.00_);_(* \(#,##0.00\);_(* "-"??_);_(@_)</c:formatCode>
                <c:ptCount val="4"/>
                <c:pt idx="0">
                  <c:v>8.3547169097504543</c:v>
                </c:pt>
                <c:pt idx="1">
                  <c:v>12.372342276758502</c:v>
                </c:pt>
                <c:pt idx="2">
                  <c:v>12.351126323084291</c:v>
                </c:pt>
                <c:pt idx="3">
                  <c:v>11.334925953907222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5C-4490-8974-361E4C775E72}"/>
            </c:ext>
          </c:extLst>
        </c:ser>
        <c:ser>
          <c:idx val="4"/>
          <c:order val="1"/>
          <c:tx>
            <c:strRef>
              <c:f>Fiscal!$A$36</c:f>
              <c:strCache>
                <c:ptCount val="1"/>
                <c:pt idx="0">
                  <c:v>New Series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Fiscal!$B$29:$E$29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Fiscal!$B$36:$E$36</c:f>
              <c:numCache>
                <c:formatCode>_(* #,##0.00_);_(* \(#,##0.00\);_(* "-"??_);_(@_)</c:formatCode>
                <c:ptCount val="4"/>
                <c:pt idx="0">
                  <c:v>5.1990702872519394</c:v>
                </c:pt>
                <c:pt idx="1">
                  <c:v>7.3490740038773108</c:v>
                </c:pt>
                <c:pt idx="2">
                  <c:v>6.9828172107117981</c:v>
                </c:pt>
                <c:pt idx="3">
                  <c:v>6.0001101190781148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5C-4490-8974-361E4C775E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5461376"/>
        <c:axId val="95462912"/>
      </c:barChart>
      <c:catAx>
        <c:axId val="954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5462912"/>
        <c:crosses val="autoZero"/>
        <c:auto val="1"/>
        <c:lblAlgn val="ctr"/>
        <c:lblOffset val="100"/>
        <c:noMultiLvlLbl val="0"/>
      </c:catAx>
      <c:valAx>
        <c:axId val="95462912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one"/>
        <c:crossAx val="9546137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Current Account Surplus (% GDP)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External!$H$2</c:f>
              <c:strCache>
                <c:ptCount val="1"/>
                <c:pt idx="0">
                  <c:v>Old Series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External!$I$1:$L$1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External!$I$2:$L$2</c:f>
              <c:numCache>
                <c:formatCode>#,##0.00</c:formatCode>
                <c:ptCount val="4"/>
                <c:pt idx="0">
                  <c:v>6.370995834618455</c:v>
                </c:pt>
                <c:pt idx="1">
                  <c:v>5.1628203058672826</c:v>
                </c:pt>
                <c:pt idx="2">
                  <c:v>7.295218945454268</c:v>
                </c:pt>
                <c:pt idx="3">
                  <c:v>7.4151222797422944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B3-42E9-A10E-58AD6EE72DBD}"/>
            </c:ext>
          </c:extLst>
        </c:ser>
        <c:ser>
          <c:idx val="1"/>
          <c:order val="1"/>
          <c:tx>
            <c:strRef>
              <c:f>External!$H$3</c:f>
              <c:strCache>
                <c:ptCount val="1"/>
                <c:pt idx="0">
                  <c:v>New Series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External!$I$1:$L$1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External!$I$3:$L$3</c:f>
              <c:numCache>
                <c:formatCode>#,##0.00</c:formatCode>
                <c:ptCount val="4"/>
                <c:pt idx="0">
                  <c:v>3.9646172936528687</c:v>
                </c:pt>
                <c:pt idx="1">
                  <c:v>3.0666746560845888</c:v>
                </c:pt>
                <c:pt idx="2">
                  <c:v>4.124415788139058</c:v>
                </c:pt>
                <c:pt idx="3">
                  <c:v>3.9251734334926827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B3-42E9-A10E-58AD6EE72D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5651712"/>
        <c:axId val="95653248"/>
      </c:barChart>
      <c:catAx>
        <c:axId val="9565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5653248"/>
        <c:crosses val="autoZero"/>
        <c:auto val="1"/>
        <c:lblAlgn val="ctr"/>
        <c:lblOffset val="100"/>
        <c:noMultiLvlLbl val="0"/>
      </c:catAx>
      <c:valAx>
        <c:axId val="95653248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one"/>
        <c:crossAx val="9565171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Total Exports </a:t>
            </a:r>
            <a:r>
              <a:rPr lang="en-US" baseline="0" dirty="0"/>
              <a:t>to GDP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External!$A$2</c:f>
              <c:strCache>
                <c:ptCount val="1"/>
                <c:pt idx="0">
                  <c:v>Old Series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External!$B$1:$E$1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External!$B$2:$E$2</c:f>
              <c:numCache>
                <c:formatCode>_-* #,##0.0_-;\-* #,##0.0_-;_-* "-"??_-;_-@_-</c:formatCode>
                <c:ptCount val="4"/>
                <c:pt idx="0" formatCode="_-* #,##0.00_-;\-* #,##0.00_-;_-* &quot;-&quot;??_-;_-@_-">
                  <c:v>38.281594300785329</c:v>
                </c:pt>
                <c:pt idx="1">
                  <c:v>51.965863206982156</c:v>
                </c:pt>
                <c:pt idx="2">
                  <c:v>55.362729139066545</c:v>
                </c:pt>
                <c:pt idx="3">
                  <c:v>33.599901650463458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09-4F7A-B720-99ED832F2F6C}"/>
            </c:ext>
          </c:extLst>
        </c:ser>
        <c:ser>
          <c:idx val="1"/>
          <c:order val="1"/>
          <c:tx>
            <c:strRef>
              <c:f>External!$A$3</c:f>
              <c:strCache>
                <c:ptCount val="1"/>
                <c:pt idx="0">
                  <c:v>New Series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External!$B$1:$E$1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External!$B$3:$E$3</c:f>
              <c:numCache>
                <c:formatCode>_-* #,##0.0_-;\-* #,##0.0_-;_-* "-"??_-;_-@_-</c:formatCode>
                <c:ptCount val="4"/>
                <c:pt idx="0" formatCode="_-* #,##0.00_-;\-* #,##0.00_-;_-* &quot;-&quot;??_-;_-@_-">
                  <c:v>23.822315181687106</c:v>
                </c:pt>
                <c:pt idx="1">
                  <c:v>30.867314033243293</c:v>
                </c:pt>
                <c:pt idx="2">
                  <c:v>31.299802767114127</c:v>
                </c:pt>
                <c:pt idx="3">
                  <c:v>17.786010311208209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09-4F7A-B720-99ED832F2F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5720192"/>
        <c:axId val="95721728"/>
      </c:barChart>
      <c:catAx>
        <c:axId val="9572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5721728"/>
        <c:crosses val="autoZero"/>
        <c:auto val="1"/>
        <c:lblAlgn val="ctr"/>
        <c:lblOffset val="100"/>
        <c:noMultiLvlLbl val="0"/>
      </c:catAx>
      <c:valAx>
        <c:axId val="95721728"/>
        <c:scaling>
          <c:orientation val="minMax"/>
        </c:scaling>
        <c:delete val="1"/>
        <c:axPos val="l"/>
        <c:numFmt formatCode="_-* #,##0.00_-;\-* #,##0.00_-;_-* &quot;-&quot;??_-;_-@_-" sourceLinked="1"/>
        <c:majorTickMark val="none"/>
        <c:minorTickMark val="none"/>
        <c:tickLblPos val="none"/>
        <c:crossAx val="9572019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Per-Capita GDP 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'Socio-Economic'!$A$3</c:f>
              <c:strCache>
                <c:ptCount val="1"/>
                <c:pt idx="0">
                  <c:v>Old Series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'Socio-Economic'!$B$2:$E$2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'Socio-Economic'!$B$3:$E$3</c:f>
              <c:numCache>
                <c:formatCode>0.00</c:formatCode>
                <c:ptCount val="4"/>
                <c:pt idx="0">
                  <c:v>1419.5369777434807</c:v>
                </c:pt>
                <c:pt idx="1">
                  <c:v>1479.067437677531</c:v>
                </c:pt>
                <c:pt idx="2">
                  <c:v>1517.4119162771178</c:v>
                </c:pt>
                <c:pt idx="3">
                  <c:v>1539.386104467261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8A-4F83-91DE-87424218D056}"/>
            </c:ext>
          </c:extLst>
        </c:ser>
        <c:ser>
          <c:idx val="1"/>
          <c:order val="1"/>
          <c:tx>
            <c:strRef>
              <c:f>'Socio-Economic'!$A$4</c:f>
              <c:strCache>
                <c:ptCount val="1"/>
                <c:pt idx="0">
                  <c:v>New Series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'Socio-Economic'!$B$2:$E$2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'Socio-Economic'!$B$4:$E$4</c:f>
              <c:numCache>
                <c:formatCode>0.00</c:formatCode>
                <c:ptCount val="4"/>
                <c:pt idx="0">
                  <c:v>2281.1443078678258</c:v>
                </c:pt>
                <c:pt idx="1">
                  <c:v>2490.0454914047541</c:v>
                </c:pt>
                <c:pt idx="2">
                  <c:v>2683.9806480029038</c:v>
                </c:pt>
                <c:pt idx="3">
                  <c:v>2908.0845455034769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8A-4F83-91DE-87424218D0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3272448"/>
        <c:axId val="103273984"/>
      </c:barChart>
      <c:catAx>
        <c:axId val="10327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3273984"/>
        <c:crosses val="autoZero"/>
        <c:auto val="1"/>
        <c:lblAlgn val="ctr"/>
        <c:lblOffset val="100"/>
        <c:noMultiLvlLbl val="0"/>
      </c:catAx>
      <c:valAx>
        <c:axId val="103273984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one"/>
        <c:crossAx val="103272448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FGN Spending on Health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4"/>
          <c:order val="0"/>
          <c:tx>
            <c:strRef>
              <c:f>'All and financial'!$B$69</c:f>
              <c:strCache>
                <c:ptCount val="1"/>
                <c:pt idx="0">
                  <c:v> Old Series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'All and financial'!$C$65:$F$65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'All and financial'!$C$69:$F$69</c:f>
              <c:numCache>
                <c:formatCode>_-* #,##0.00_-;\-* #,##0.00_-;_-* "-"??_-;_-@_-</c:formatCode>
                <c:ptCount val="4"/>
                <c:pt idx="0">
                  <c:v>0.39458870141812896</c:v>
                </c:pt>
                <c:pt idx="1">
                  <c:v>0.72520986598711568</c:v>
                </c:pt>
                <c:pt idx="2">
                  <c:v>0.59910073319320911</c:v>
                </c:pt>
                <c:pt idx="3">
                  <c:v>0.50095802461988548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73-48C2-85C4-8B4FB0440ABC}"/>
            </c:ext>
          </c:extLst>
        </c:ser>
        <c:ser>
          <c:idx val="5"/>
          <c:order val="1"/>
          <c:tx>
            <c:strRef>
              <c:f>'All and financial'!$B$70</c:f>
              <c:strCache>
                <c:ptCount val="1"/>
                <c:pt idx="0">
                  <c:v> New Series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'All and financial'!$C$65:$F$65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'All and financial'!$C$70:$F$70</c:f>
              <c:numCache>
                <c:formatCode>_-* #,##0.00_-;\-* #,##0.00_-;_-* "-"??_-;_-@_-</c:formatCode>
                <c:ptCount val="4"/>
                <c:pt idx="0">
                  <c:v>0.24554924067314657</c:v>
                </c:pt>
                <c:pt idx="1">
                  <c:v>0.43076895661809944</c:v>
                </c:pt>
                <c:pt idx="2">
                  <c:v>0.33870683541409441</c:v>
                </c:pt>
                <c:pt idx="3">
                  <c:v>0.26518067475500695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73-48C2-85C4-8B4FB0440A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4460672"/>
        <c:axId val="104462208"/>
      </c:barChart>
      <c:catAx>
        <c:axId val="10446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4462208"/>
        <c:crosses val="autoZero"/>
        <c:auto val="1"/>
        <c:lblAlgn val="ctr"/>
        <c:lblOffset val="100"/>
        <c:noMultiLvlLbl val="0"/>
      </c:catAx>
      <c:valAx>
        <c:axId val="104462208"/>
        <c:scaling>
          <c:orientation val="minMax"/>
        </c:scaling>
        <c:delete val="1"/>
        <c:axPos val="l"/>
        <c:numFmt formatCode="_-* #,##0.00_-;\-* #,##0.00_-;_-* &quot;-&quot;??_-;_-@_-" sourceLinked="1"/>
        <c:majorTickMark val="none"/>
        <c:minorTickMark val="none"/>
        <c:tickLblPos val="none"/>
        <c:crossAx val="10446067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FGN Spending on Education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4"/>
          <c:order val="0"/>
          <c:tx>
            <c:strRef>
              <c:f>'All and financial'!$B$62</c:f>
              <c:strCache>
                <c:ptCount val="1"/>
                <c:pt idx="0">
                  <c:v>Old Series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'All and financial'!$C$58:$F$58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'All and financial'!$C$62:$F$62</c:f>
              <c:numCache>
                <c:formatCode>_-* #,##0.00_-;\-* #,##0.00_-;_-* "-"??_-;_-@_-</c:formatCode>
                <c:ptCount val="4"/>
                <c:pt idx="0">
                  <c:v>0.76116484178107069</c:v>
                </c:pt>
                <c:pt idx="1">
                  <c:v>0.9922517591390243</c:v>
                </c:pt>
                <c:pt idx="2">
                  <c:v>0.97671424596340417</c:v>
                </c:pt>
                <c:pt idx="3">
                  <c:v>1.0044162399554213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DD-4BEA-8672-48D0F270A8CF}"/>
            </c:ext>
          </c:extLst>
        </c:ser>
        <c:ser>
          <c:idx val="5"/>
          <c:order val="1"/>
          <c:tx>
            <c:strRef>
              <c:f>'All and financial'!$B$63</c:f>
              <c:strCache>
                <c:ptCount val="1"/>
                <c:pt idx="0">
                  <c:v> New Series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'All and financial'!$C$58:$F$58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'All and financial'!$C$63:$F$63</c:f>
              <c:numCache>
                <c:formatCode>_(* #,##0.00_);_(* \(#,##0.00\);_(* "-"??_);_(@_)</c:formatCode>
                <c:ptCount val="4"/>
                <c:pt idx="0">
                  <c:v>0.47366649945808764</c:v>
                </c:pt>
                <c:pt idx="1">
                  <c:v>0.58938974086486728</c:v>
                </c:pt>
                <c:pt idx="2">
                  <c:v>0.55219393505138481</c:v>
                </c:pt>
                <c:pt idx="3">
                  <c:v>0.53168481820082003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DD-4BEA-8672-48D0F270A8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4885248"/>
        <c:axId val="104903424"/>
      </c:barChart>
      <c:catAx>
        <c:axId val="10488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4903424"/>
        <c:crosses val="autoZero"/>
        <c:auto val="1"/>
        <c:lblAlgn val="ctr"/>
        <c:lblOffset val="100"/>
        <c:noMultiLvlLbl val="0"/>
      </c:catAx>
      <c:valAx>
        <c:axId val="104903424"/>
        <c:scaling>
          <c:orientation val="minMax"/>
        </c:scaling>
        <c:delete val="1"/>
        <c:axPos val="l"/>
        <c:numFmt formatCode="_-* #,##0.00_-;\-* #,##0.00_-;_-* &quot;-&quot;??_-;_-@_-" sourceLinked="1"/>
        <c:majorTickMark val="none"/>
        <c:minorTickMark val="none"/>
        <c:tickLblPos val="none"/>
        <c:crossAx val="10488524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Real GDP Growth 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'[Macro Indicators Before and After (2).xlsx]Sheet2'!$A$19</c:f>
              <c:strCache>
                <c:ptCount val="1"/>
                <c:pt idx="0">
                  <c:v>Old Series (%)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'[Macro Indicators Before and After (2).xlsx]Sheet2'!$B$18:$D$18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'[Macro Indicators Before and After (2).xlsx]Sheet2'!$B$19:$D$19</c:f>
              <c:numCache>
                <c:formatCode>0.00</c:formatCode>
                <c:ptCount val="3"/>
                <c:pt idx="0">
                  <c:v>7.4283427955795176</c:v>
                </c:pt>
                <c:pt idx="1">
                  <c:v>6.5817879952594804</c:v>
                </c:pt>
                <c:pt idx="2">
                  <c:v>6.887334165247756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DB-4750-9952-8ACA0016F74A}"/>
            </c:ext>
          </c:extLst>
        </c:ser>
        <c:ser>
          <c:idx val="1"/>
          <c:order val="1"/>
          <c:tx>
            <c:strRef>
              <c:f>'[Macro Indicators Before and After (2).xlsx]Sheet2'!$A$20</c:f>
              <c:strCache>
                <c:ptCount val="1"/>
                <c:pt idx="0">
                  <c:v>New Series (%)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'[Macro Indicators Before and After (2).xlsx]Sheet2'!$B$18:$D$18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'[Macro Indicators Before and After (2).xlsx]Sheet2'!$B$20:$D$20</c:f>
              <c:numCache>
                <c:formatCode>0.00</c:formatCode>
                <c:ptCount val="3"/>
                <c:pt idx="0">
                  <c:v>5.3079242037786765</c:v>
                </c:pt>
                <c:pt idx="1">
                  <c:v>4.2058902165343275</c:v>
                </c:pt>
                <c:pt idx="2">
                  <c:v>5.4877933513749726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DB-4750-9952-8ACA0016F7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0698112"/>
        <c:axId val="90699648"/>
      </c:barChart>
      <c:catAx>
        <c:axId val="9069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0699648"/>
        <c:crosses val="autoZero"/>
        <c:auto val="1"/>
        <c:lblAlgn val="ctr"/>
        <c:lblOffset val="100"/>
        <c:noMultiLvlLbl val="0"/>
      </c:catAx>
      <c:valAx>
        <c:axId val="90699648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one"/>
        <c:crossAx val="9069811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600" b="1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lang="en-US"/>
            </a:pPr>
            <a:r>
              <a:rPr lang="en-US" sz="1600" dirty="0"/>
              <a:t>Change</a:t>
            </a:r>
            <a:r>
              <a:rPr lang="en-US" sz="1600" baseline="0" dirty="0"/>
              <a:t> </a:t>
            </a:r>
            <a:r>
              <a:rPr lang="en-US" sz="1600" dirty="0"/>
              <a:t>in nominal GDP 2010 Current Prices (N’ trillion)</a:t>
            </a:r>
          </a:p>
        </c:rich>
      </c:tx>
      <c:layout>
        <c:manualLayout>
          <c:xMode val="edge"/>
          <c:yMode val="edge"/>
          <c:x val="0.1317830481342171"/>
          <c:y val="2.6509942366967815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(ALL!$K$47:$K$52,ALL!$K$61,ALL!$K$68,ALL!$K$73:$K$80)</c:f>
              <c:strCache>
                <c:ptCount val="16"/>
                <c:pt idx="0">
                  <c:v>Crude Petroleum and Natural Gas</c:v>
                </c:pt>
                <c:pt idx="1">
                  <c:v>Fishing</c:v>
                </c:pt>
                <c:pt idx="2">
                  <c:v> Rail Transport &amp; Pipelines</c:v>
                </c:pt>
                <c:pt idx="3">
                  <c:v>Metal Ores</c:v>
                </c:pt>
                <c:pt idx="4">
                  <c:v>Water Transport</c:v>
                </c:pt>
                <c:pt idx="5">
                  <c:v>Coal Mining</c:v>
                </c:pt>
                <c:pt idx="6">
                  <c:v>ARTS, ENTERTAINMENT AND RECREATION</c:v>
                </c:pt>
                <c:pt idx="7">
                  <c:v>Motion Pictures, Sound recording and  Music production    </c:v>
                </c:pt>
                <c:pt idx="8">
                  <c:v> CONSTRUCTION</c:v>
                </c:pt>
                <c:pt idx="9">
                  <c:v>PUBLIC ADMINISTRATION</c:v>
                </c:pt>
                <c:pt idx="10">
                  <c:v>Crop Production</c:v>
                </c:pt>
                <c:pt idx="11">
                  <c:v>PROFESSIONAL, SCIENTIFIC AND TECHNICAL SERVICES</c:v>
                </c:pt>
                <c:pt idx="12">
                  <c:v>REAL ESTATE</c:v>
                </c:pt>
                <c:pt idx="13">
                  <c:v>MANUFACTURING</c:v>
                </c:pt>
                <c:pt idx="14">
                  <c:v> TRADE</c:v>
                </c:pt>
                <c:pt idx="15">
                  <c:v>Telecommunications and Information Services</c:v>
                </c:pt>
              </c:strCache>
            </c:strRef>
          </c:cat>
          <c:val>
            <c:numRef>
              <c:f>(ALL!$O$47:$O$52,ALL!$O$61,ALL!$O$68,ALL!$O$73:$O$80)</c:f>
              <c:numCache>
                <c:formatCode>General</c:formatCode>
                <c:ptCount val="16"/>
                <c:pt idx="0">
                  <c:v>-3.6895866734483072</c:v>
                </c:pt>
                <c:pt idx="1">
                  <c:v>-0.105557981882604</c:v>
                </c:pt>
                <c:pt idx="2">
                  <c:v>1.72079341375349E-4</c:v>
                </c:pt>
                <c:pt idx="3">
                  <c:v>2.8496259432958387E-3</c:v>
                </c:pt>
                <c:pt idx="4">
                  <c:v>3.8340837925390616E-3</c:v>
                </c:pt>
                <c:pt idx="5">
                  <c:v>4.5985503285702395E-3</c:v>
                </c:pt>
                <c:pt idx="6">
                  <c:v>0.117076269324003</c:v>
                </c:pt>
                <c:pt idx="7">
                  <c:v>0.58864039845970362</c:v>
                </c:pt>
                <c:pt idx="8">
                  <c:v>1.649042465082444</c:v>
                </c:pt>
                <c:pt idx="9">
                  <c:v>1.9219705876798898</c:v>
                </c:pt>
                <c:pt idx="10">
                  <c:v>2.1057217987442121</c:v>
                </c:pt>
                <c:pt idx="11">
                  <c:v>2.5276350189353787</c:v>
                </c:pt>
                <c:pt idx="12">
                  <c:v>3.8363504328075826</c:v>
                </c:pt>
                <c:pt idx="13">
                  <c:v>4.8273546902971765</c:v>
                </c:pt>
                <c:pt idx="14">
                  <c:v>5.5586054939581553</c:v>
                </c:pt>
                <c:pt idx="15">
                  <c:v>5.6293988173366207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5B-4861-BEDD-9D1ACFF79F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812672"/>
        <c:axId val="120882304"/>
      </c:barChart>
      <c:catAx>
        <c:axId val="1208126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200" b="1"/>
            </a:pPr>
            <a:endParaRPr lang="en-US"/>
          </a:p>
        </c:txPr>
        <c:crossAx val="120882304"/>
        <c:crosses val="autoZero"/>
        <c:auto val="1"/>
        <c:lblAlgn val="ctr"/>
        <c:lblOffset val="100"/>
        <c:noMultiLvlLbl val="0"/>
      </c:catAx>
      <c:valAx>
        <c:axId val="120882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 sz="1100" b="1" dirty="0"/>
                  <a:t>Naira, Trillions</a:t>
                </a:r>
              </a:p>
            </c:rich>
          </c:tx>
          <c:layout>
            <c:manualLayout>
              <c:xMode val="edge"/>
              <c:yMode val="edge"/>
              <c:x val="0.49123333141514913"/>
              <c:y val="0.884531865624033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20812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Century Gothic"/>
          <a:cs typeface="Century Gothic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lang="en-US"/>
            </a:pPr>
            <a:r>
              <a:rPr lang="en-US" sz="1100" dirty="0"/>
              <a:t>New real GDP: 2013 Rebased</a:t>
            </a:r>
            <a:r>
              <a:rPr lang="en-US" sz="1100" baseline="0" dirty="0"/>
              <a:t> Series, (N, Trillion)</a:t>
            </a:r>
            <a:endParaRPr lang="en-US" sz="1100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'2013'!$B$63:$B$83</c:f>
              <c:strCache>
                <c:ptCount val="21"/>
                <c:pt idx="0">
                  <c:v>Crop Production</c:v>
                </c:pt>
                <c:pt idx="1">
                  <c:v>Trade</c:v>
                </c:pt>
                <c:pt idx="2">
                  <c:v>Crude Petroleum and Natural Gas</c:v>
                </c:pt>
                <c:pt idx="3">
                  <c:v>Manufacturing</c:v>
                </c:pt>
                <c:pt idx="4">
                  <c:v>Telecommunications and Information Services</c:v>
                </c:pt>
                <c:pt idx="5">
                  <c:v>Real Estate</c:v>
                </c:pt>
                <c:pt idx="6">
                  <c:v> Food, Beverage and Tobacco</c:v>
                </c:pt>
                <c:pt idx="7">
                  <c:v>Construction</c:v>
                </c:pt>
                <c:pt idx="8">
                  <c:v>Professional, Scientific and Technical Services</c:v>
                </c:pt>
                <c:pt idx="9">
                  <c:v>Public Administration</c:v>
                </c:pt>
                <c:pt idx="10">
                  <c:v> Financial Institutions</c:v>
                </c:pt>
                <c:pt idx="11">
                  <c:v>Other Services</c:v>
                </c:pt>
                <c:pt idx="12">
                  <c:v>Education</c:v>
                </c:pt>
                <c:pt idx="13">
                  <c:v> Textile, Apparel and Footwear</c:v>
                </c:pt>
                <c:pt idx="14">
                  <c:v>Livestock</c:v>
                </c:pt>
                <c:pt idx="15">
                  <c:v> Broadcasting</c:v>
                </c:pt>
                <c:pt idx="16">
                  <c:v>Road Transport</c:v>
                </c:pt>
                <c:pt idx="17">
                  <c:v> Motion Pictures, Sound recording and  Music production    </c:v>
                </c:pt>
                <c:pt idx="18">
                  <c:v>Accommodation and Food Services</c:v>
                </c:pt>
                <c:pt idx="19">
                  <c:v>Human Health and Social Services</c:v>
                </c:pt>
                <c:pt idx="20">
                  <c:v>Cement</c:v>
                </c:pt>
              </c:strCache>
            </c:strRef>
          </c:cat>
          <c:val>
            <c:numRef>
              <c:f>'2013'!$C$63:$C$83</c:f>
              <c:numCache>
                <c:formatCode>#,##0.00</c:formatCode>
                <c:ptCount val="21"/>
                <c:pt idx="0">
                  <c:v>13247801.799818004</c:v>
                </c:pt>
                <c:pt idx="1">
                  <c:v>10507899.273980904</c:v>
                </c:pt>
                <c:pt idx="2">
                  <c:v>7105283.3953819275</c:v>
                </c:pt>
                <c:pt idx="3">
                  <c:v>5826358.4491778594</c:v>
                </c:pt>
                <c:pt idx="4">
                  <c:v>5420654.3577285092</c:v>
                </c:pt>
                <c:pt idx="5">
                  <c:v>4904636.9725521514</c:v>
                </c:pt>
                <c:pt idx="6">
                  <c:v>2938606.1086119497</c:v>
                </c:pt>
                <c:pt idx="7">
                  <c:v>2272376.6939732004</c:v>
                </c:pt>
                <c:pt idx="8">
                  <c:v>2265110.1763517647</c:v>
                </c:pt>
                <c:pt idx="9">
                  <c:v>1828842.4480532899</c:v>
                </c:pt>
                <c:pt idx="10">
                  <c:v>1592125.49262165</c:v>
                </c:pt>
                <c:pt idx="11">
                  <c:v>1551526.7645846598</c:v>
                </c:pt>
                <c:pt idx="12">
                  <c:v>1278413.99589687</c:v>
                </c:pt>
                <c:pt idx="13">
                  <c:v>1096388.6614520601</c:v>
                </c:pt>
                <c:pt idx="14">
                  <c:v>1030937.3347310002</c:v>
                </c:pt>
                <c:pt idx="15">
                  <c:v>737315.02636815829</c:v>
                </c:pt>
                <c:pt idx="16">
                  <c:v>616125.6301514589</c:v>
                </c:pt>
                <c:pt idx="17">
                  <c:v>610870.38270231383</c:v>
                </c:pt>
                <c:pt idx="18">
                  <c:v>540627.40398365003</c:v>
                </c:pt>
                <c:pt idx="19">
                  <c:v>427717.4493638007</c:v>
                </c:pt>
                <c:pt idx="20">
                  <c:v>376446.40526524582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A9-406E-BE8C-7B0C907DC5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428672"/>
        <c:axId val="86438656"/>
      </c:barChart>
      <c:catAx>
        <c:axId val="8642867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050" b="1"/>
            </a:pPr>
            <a:endParaRPr lang="en-US"/>
          </a:p>
        </c:txPr>
        <c:crossAx val="86438656"/>
        <c:crosses val="autoZero"/>
        <c:auto val="1"/>
        <c:lblAlgn val="ctr"/>
        <c:lblOffset val="100"/>
        <c:noMultiLvlLbl val="0"/>
      </c:catAx>
      <c:valAx>
        <c:axId val="86438656"/>
        <c:scaling>
          <c:orientation val="minMax"/>
        </c:scaling>
        <c:delete val="1"/>
        <c:axPos val="t"/>
        <c:majorGridlines/>
        <c:numFmt formatCode="#,##0.00" sourceLinked="1"/>
        <c:majorTickMark val="out"/>
        <c:minorTickMark val="none"/>
        <c:tickLblPos val="none"/>
        <c:crossAx val="86428672"/>
        <c:crosses val="autoZero"/>
        <c:crossBetween val="between"/>
        <c:dispUnits>
          <c:builtInUnit val="millions"/>
          <c:dispUnitsLbl>
            <c:tx>
              <c:rich>
                <a:bodyPr/>
                <a:lstStyle/>
                <a:p>
                  <a:pPr>
                    <a:defRPr lang="en-US"/>
                  </a:pPr>
                  <a:r>
                    <a:rPr lang="en-US"/>
                    <a:t>Naira, Trillions</a:t>
                  </a:r>
                </a:p>
              </c:rich>
            </c:tx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>
          <a:latin typeface="Century Gothic"/>
          <a:cs typeface="Century Gothic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lang="en-US"/>
            </a:pPr>
            <a:r>
              <a:rPr lang="en-US" sz="1400" dirty="0"/>
              <a:t>Contribution to real GDP, 2013 (%)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'2013'!$B$63:$B$83</c:f>
              <c:strCache>
                <c:ptCount val="21"/>
                <c:pt idx="0">
                  <c:v>Crop Production</c:v>
                </c:pt>
                <c:pt idx="1">
                  <c:v>Trade</c:v>
                </c:pt>
                <c:pt idx="2">
                  <c:v>Crude Petroleum and Natural Gas</c:v>
                </c:pt>
                <c:pt idx="3">
                  <c:v>Manufacturing</c:v>
                </c:pt>
                <c:pt idx="4">
                  <c:v>Telecommunications and Information Services</c:v>
                </c:pt>
                <c:pt idx="5">
                  <c:v>Real Estate</c:v>
                </c:pt>
                <c:pt idx="6">
                  <c:v> Food, Beverage and Tobacco</c:v>
                </c:pt>
                <c:pt idx="7">
                  <c:v>Construction</c:v>
                </c:pt>
                <c:pt idx="8">
                  <c:v>Professional, Scientific and Technical Services</c:v>
                </c:pt>
                <c:pt idx="9">
                  <c:v>Public Administration</c:v>
                </c:pt>
                <c:pt idx="10">
                  <c:v> Financial Institutions</c:v>
                </c:pt>
                <c:pt idx="11">
                  <c:v>Other Services</c:v>
                </c:pt>
                <c:pt idx="12">
                  <c:v>Education</c:v>
                </c:pt>
                <c:pt idx="13">
                  <c:v> Textile, Apparel and Footwear</c:v>
                </c:pt>
                <c:pt idx="14">
                  <c:v>Livestock</c:v>
                </c:pt>
                <c:pt idx="15">
                  <c:v> Broadcasting</c:v>
                </c:pt>
                <c:pt idx="16">
                  <c:v>Road Transport</c:v>
                </c:pt>
                <c:pt idx="17">
                  <c:v> Motion Pictures, Sound recording and  Music production    </c:v>
                </c:pt>
                <c:pt idx="18">
                  <c:v>Accommodation and Food Services</c:v>
                </c:pt>
                <c:pt idx="19">
                  <c:v>Human Health and Social Services</c:v>
                </c:pt>
                <c:pt idx="20">
                  <c:v>Cement</c:v>
                </c:pt>
              </c:strCache>
            </c:strRef>
          </c:cat>
          <c:val>
            <c:numRef>
              <c:f>'2013'!$D$63:$D$83</c:f>
              <c:numCache>
                <c:formatCode>0.00%</c:formatCode>
                <c:ptCount val="21"/>
                <c:pt idx="0">
                  <c:v>0.20955504061587901</c:v>
                </c:pt>
                <c:pt idx="1">
                  <c:v>0.16621499116758276</c:v>
                </c:pt>
                <c:pt idx="2">
                  <c:v>0.11239207628597228</c:v>
                </c:pt>
                <c:pt idx="3">
                  <c:v>9.2161914852689444E-2</c:v>
                </c:pt>
                <c:pt idx="4">
                  <c:v>8.5744447362885903E-2</c:v>
                </c:pt>
                <c:pt idx="5">
                  <c:v>7.7582033270109929E-2</c:v>
                </c:pt>
                <c:pt idx="6">
                  <c:v>4.6483162395492855E-2</c:v>
                </c:pt>
                <c:pt idx="7">
                  <c:v>3.5944679547264401E-2</c:v>
                </c:pt>
                <c:pt idx="8">
                  <c:v>3.5829737052026051E-2</c:v>
                </c:pt>
                <c:pt idx="9">
                  <c:v>2.8928810928248807E-2</c:v>
                </c:pt>
                <c:pt idx="10">
                  <c:v>2.5184398688429293E-2</c:v>
                </c:pt>
                <c:pt idx="11">
                  <c:v>2.4542203988410196E-2</c:v>
                </c:pt>
                <c:pt idx="12">
                  <c:v>2.0222079170731197E-2</c:v>
                </c:pt>
                <c:pt idx="13">
                  <c:v>1.7342784407035169E-2</c:v>
                </c:pt>
                <c:pt idx="14">
                  <c:v>1.6307468840222841E-2</c:v>
                </c:pt>
                <c:pt idx="15">
                  <c:v>1.1662922093188359E-2</c:v>
                </c:pt>
                <c:pt idx="16">
                  <c:v>9.7459362241248768E-3</c:v>
                </c:pt>
                <c:pt idx="17">
                  <c:v>9.6628081996198798E-3</c:v>
                </c:pt>
                <c:pt idx="18">
                  <c:v>8.5516978070586461E-3</c:v>
                </c:pt>
                <c:pt idx="19">
                  <c:v>6.7656769649725914E-3</c:v>
                </c:pt>
                <c:pt idx="20">
                  <c:v>5.9546665127601772E-3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7-4259-8D8A-22F3E2E5B3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459136"/>
        <c:axId val="86460672"/>
      </c:barChart>
      <c:catAx>
        <c:axId val="864591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000" b="1"/>
            </a:pPr>
            <a:endParaRPr lang="en-US"/>
          </a:p>
        </c:txPr>
        <c:crossAx val="86460672"/>
        <c:crosses val="autoZero"/>
        <c:auto val="1"/>
        <c:lblAlgn val="ctr"/>
        <c:lblOffset val="100"/>
        <c:noMultiLvlLbl val="0"/>
      </c:catAx>
      <c:valAx>
        <c:axId val="86460672"/>
        <c:scaling>
          <c:orientation val="minMax"/>
        </c:scaling>
        <c:delete val="1"/>
        <c:axPos val="t"/>
        <c:numFmt formatCode="0.00%" sourceLinked="1"/>
        <c:majorTickMark val="out"/>
        <c:minorTickMark val="none"/>
        <c:tickLblPos val="none"/>
        <c:crossAx val="86459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Century Gothic"/>
          <a:cs typeface="Century Gothic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lang="en-US"/>
            </a:pPr>
            <a:r>
              <a:rPr lang="en-US" sz="1400" dirty="0"/>
              <a:t>% GDP 2013F, at 1990 prices</a:t>
            </a:r>
          </a:p>
        </c:rich>
      </c:tx>
      <c:layout>
        <c:manualLayout>
          <c:xMode val="edge"/>
          <c:yMode val="edge"/>
          <c:x val="1.7967288421287154E-4"/>
          <c:y val="0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'2013'!$B$117:$B$137</c:f>
              <c:strCache>
                <c:ptCount val="21"/>
                <c:pt idx="0">
                  <c:v>Crop Production</c:v>
                </c:pt>
                <c:pt idx="1">
                  <c:v>Wholesale and Retail Trade</c:v>
                </c:pt>
                <c:pt idx="2">
                  <c:v>Crude Petroleum &amp; Natural Gas</c:v>
                </c:pt>
                <c:pt idx="3">
                  <c:v>Telecommunications</c:v>
                </c:pt>
                <c:pt idx="4">
                  <c:v>Other Manufacturing</c:v>
                </c:pt>
                <c:pt idx="5">
                  <c:v>Financial Institutions</c:v>
                </c:pt>
                <c:pt idx="6">
                  <c:v>Electricity</c:v>
                </c:pt>
                <c:pt idx="7">
                  <c:v>Livestock</c:v>
                </c:pt>
                <c:pt idx="8">
                  <c:v>Road Transport</c:v>
                </c:pt>
                <c:pt idx="9">
                  <c:v>Building &amp; Construction</c:v>
                </c:pt>
                <c:pt idx="10">
                  <c:v>Real Estate</c:v>
                </c:pt>
                <c:pt idx="11">
                  <c:v>Fishing</c:v>
                </c:pt>
                <c:pt idx="12">
                  <c:v>Other Services</c:v>
                </c:pt>
                <c:pt idx="13">
                  <c:v>Public Administration </c:v>
                </c:pt>
                <c:pt idx="14">
                  <c:v>Hotel and Restaurants</c:v>
                </c:pt>
                <c:pt idx="15">
                  <c:v>Forestry</c:v>
                </c:pt>
                <c:pt idx="16">
                  <c:v>Quarrying &amp; Other Mining</c:v>
                </c:pt>
                <c:pt idx="17">
                  <c:v>Education </c:v>
                </c:pt>
                <c:pt idx="18">
                  <c:v>Water</c:v>
                </c:pt>
                <c:pt idx="19">
                  <c:v>Insurance</c:v>
                </c:pt>
                <c:pt idx="20">
                  <c:v>Transport Services</c:v>
                </c:pt>
              </c:strCache>
            </c:strRef>
          </c:cat>
          <c:val>
            <c:numRef>
              <c:f>'2013'!$D$117:$D$137</c:f>
              <c:numCache>
                <c:formatCode>0.00%</c:formatCode>
                <c:ptCount val="21"/>
                <c:pt idx="0">
                  <c:v>0.34128067764666253</c:v>
                </c:pt>
                <c:pt idx="1">
                  <c:v>0.2032863886874732</c:v>
                </c:pt>
                <c:pt idx="2">
                  <c:v>0.128214725973471</c:v>
                </c:pt>
                <c:pt idx="3">
                  <c:v>8.1047692770098545E-2</c:v>
                </c:pt>
                <c:pt idx="4">
                  <c:v>3.9991031392305601E-2</c:v>
                </c:pt>
                <c:pt idx="5">
                  <c:v>3.1240934311853222E-2</c:v>
                </c:pt>
                <c:pt idx="6">
                  <c:v>2.6923452546006511E-2</c:v>
                </c:pt>
                <c:pt idx="7">
                  <c:v>2.5242633244769601E-2</c:v>
                </c:pt>
                <c:pt idx="8">
                  <c:v>2.4082446188064412E-2</c:v>
                </c:pt>
                <c:pt idx="9">
                  <c:v>2.3539079830238827E-2</c:v>
                </c:pt>
                <c:pt idx="10">
                  <c:v>1.9157932022117411E-2</c:v>
                </c:pt>
                <c:pt idx="11">
                  <c:v>1.2954823959393602E-2</c:v>
                </c:pt>
                <c:pt idx="12">
                  <c:v>8.6009991874343716E-3</c:v>
                </c:pt>
                <c:pt idx="13">
                  <c:v>6.0558310037796435E-3</c:v>
                </c:pt>
                <c:pt idx="14">
                  <c:v>5.8411936091502864E-3</c:v>
                </c:pt>
                <c:pt idx="15">
                  <c:v>4.9782445587084004E-3</c:v>
                </c:pt>
                <c:pt idx="16">
                  <c:v>3.9739651039570499E-3</c:v>
                </c:pt>
                <c:pt idx="17">
                  <c:v>2.2047248370808859E-3</c:v>
                </c:pt>
                <c:pt idx="18">
                  <c:v>1.6233946150653099E-3</c:v>
                </c:pt>
                <c:pt idx="19">
                  <c:v>1.6021024339573297E-3</c:v>
                </c:pt>
                <c:pt idx="20">
                  <c:v>1.4075994646663621E-3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7F-430A-A7F5-8BD0BA1BD8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6497152"/>
        <c:axId val="86498688"/>
      </c:barChart>
      <c:catAx>
        <c:axId val="8649715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86498688"/>
        <c:crosses val="autoZero"/>
        <c:auto val="1"/>
        <c:lblAlgn val="ctr"/>
        <c:lblOffset val="100"/>
        <c:noMultiLvlLbl val="0"/>
      </c:catAx>
      <c:valAx>
        <c:axId val="86498688"/>
        <c:scaling>
          <c:orientation val="minMax"/>
        </c:scaling>
        <c:delete val="1"/>
        <c:axPos val="t"/>
        <c:numFmt formatCode="0.00%" sourceLinked="1"/>
        <c:majorTickMark val="out"/>
        <c:minorTickMark val="none"/>
        <c:tickLblPos val="none"/>
        <c:crossAx val="8649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Century Gothic"/>
          <a:cs typeface="Century Gothic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lang="en-US"/>
            </a:pPr>
            <a:r>
              <a:rPr lang="en-US" dirty="0"/>
              <a:t>GDP by Sector: </a:t>
            </a:r>
            <a:r>
              <a:rPr lang="en-US" dirty="0">
                <a:solidFill>
                  <a:srgbClr val="FF0000"/>
                </a:solidFill>
              </a:rPr>
              <a:t>BRICS</a:t>
            </a:r>
            <a:r>
              <a:rPr lang="en-US" dirty="0"/>
              <a:t> Comparison (2012)</a:t>
            </a:r>
          </a:p>
        </c:rich>
      </c:tx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Sheet2!$N$6</c:f>
              <c:strCache>
                <c:ptCount val="1"/>
                <c:pt idx="0">
                  <c:v>Agriculture</c:v>
                </c:pt>
              </c:strCache>
            </c:strRef>
          </c:tx>
          <c:invertIfNegative val="0"/>
          <c:cat>
            <c:strRef>
              <c:f>Sheet2!$O$5:$T$5</c:f>
              <c:strCache>
                <c:ptCount val="6"/>
                <c:pt idx="0">
                  <c:v>Brazil</c:v>
                </c:pt>
                <c:pt idx="1">
                  <c:v>Russia</c:v>
                </c:pt>
                <c:pt idx="2">
                  <c:v>India</c:v>
                </c:pt>
                <c:pt idx="3">
                  <c:v>China</c:v>
                </c:pt>
                <c:pt idx="4">
                  <c:v>South Africa</c:v>
                </c:pt>
                <c:pt idx="5">
                  <c:v>Nigeria</c:v>
                </c:pt>
              </c:strCache>
            </c:strRef>
          </c:cat>
          <c:val>
            <c:numRef>
              <c:f>Sheet2!$O$6:$T$6</c:f>
              <c:numCache>
                <c:formatCode>General</c:formatCode>
                <c:ptCount val="6"/>
                <c:pt idx="0">
                  <c:v>5</c:v>
                </c:pt>
                <c:pt idx="1">
                  <c:v>4</c:v>
                </c:pt>
                <c:pt idx="2">
                  <c:v>18</c:v>
                </c:pt>
                <c:pt idx="3">
                  <c:v>10</c:v>
                </c:pt>
                <c:pt idx="4">
                  <c:v>3</c:v>
                </c:pt>
                <c:pt idx="5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B6-4F4F-91A4-2BFCEC8520EB}"/>
            </c:ext>
          </c:extLst>
        </c:ser>
        <c:ser>
          <c:idx val="1"/>
          <c:order val="1"/>
          <c:tx>
            <c:strRef>
              <c:f>Sheet2!$N$7</c:f>
              <c:strCache>
                <c:ptCount val="1"/>
                <c:pt idx="0">
                  <c:v>Industry</c:v>
                </c:pt>
              </c:strCache>
            </c:strRef>
          </c:tx>
          <c:invertIfNegative val="0"/>
          <c:cat>
            <c:strRef>
              <c:f>Sheet2!$O$5:$T$5</c:f>
              <c:strCache>
                <c:ptCount val="6"/>
                <c:pt idx="0">
                  <c:v>Brazil</c:v>
                </c:pt>
                <c:pt idx="1">
                  <c:v>Russia</c:v>
                </c:pt>
                <c:pt idx="2">
                  <c:v>India</c:v>
                </c:pt>
                <c:pt idx="3">
                  <c:v>China</c:v>
                </c:pt>
                <c:pt idx="4">
                  <c:v>South Africa</c:v>
                </c:pt>
                <c:pt idx="5">
                  <c:v>Nigeria</c:v>
                </c:pt>
              </c:strCache>
            </c:strRef>
          </c:cat>
          <c:val>
            <c:numRef>
              <c:f>Sheet2!$O$7:$T$7</c:f>
              <c:numCache>
                <c:formatCode>General</c:formatCode>
                <c:ptCount val="6"/>
                <c:pt idx="0">
                  <c:v>26</c:v>
                </c:pt>
                <c:pt idx="1">
                  <c:v>37</c:v>
                </c:pt>
                <c:pt idx="2">
                  <c:v>26</c:v>
                </c:pt>
                <c:pt idx="3">
                  <c:v>45</c:v>
                </c:pt>
                <c:pt idx="4">
                  <c:v>28</c:v>
                </c:pt>
                <c:pt idx="5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B6-4F4F-91A4-2BFCEC8520EB}"/>
            </c:ext>
          </c:extLst>
        </c:ser>
        <c:ser>
          <c:idx val="2"/>
          <c:order val="2"/>
          <c:tx>
            <c:strRef>
              <c:f>Sheet2!$N$8</c:f>
              <c:strCache>
                <c:ptCount val="1"/>
                <c:pt idx="0">
                  <c:v>Manufacturing</c:v>
                </c:pt>
              </c:strCache>
            </c:strRef>
          </c:tx>
          <c:invertIfNegative val="0"/>
          <c:cat>
            <c:strRef>
              <c:f>Sheet2!$O$5:$T$5</c:f>
              <c:strCache>
                <c:ptCount val="6"/>
                <c:pt idx="0">
                  <c:v>Brazil</c:v>
                </c:pt>
                <c:pt idx="1">
                  <c:v>Russia</c:v>
                </c:pt>
                <c:pt idx="2">
                  <c:v>India</c:v>
                </c:pt>
                <c:pt idx="3">
                  <c:v>China</c:v>
                </c:pt>
                <c:pt idx="4">
                  <c:v>South Africa</c:v>
                </c:pt>
                <c:pt idx="5">
                  <c:v>Nigeria</c:v>
                </c:pt>
              </c:strCache>
            </c:strRef>
          </c:cat>
          <c:val>
            <c:numRef>
              <c:f>Sheet2!$O$8:$T$8</c:f>
              <c:numCache>
                <c:formatCode>General</c:formatCode>
                <c:ptCount val="6"/>
                <c:pt idx="0">
                  <c:v>13</c:v>
                </c:pt>
                <c:pt idx="1">
                  <c:v>15</c:v>
                </c:pt>
                <c:pt idx="2">
                  <c:v>14</c:v>
                </c:pt>
                <c:pt idx="3">
                  <c:v>32</c:v>
                </c:pt>
                <c:pt idx="4">
                  <c:v>12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B6-4F4F-91A4-2BFCEC8520EB}"/>
            </c:ext>
          </c:extLst>
        </c:ser>
        <c:ser>
          <c:idx val="3"/>
          <c:order val="3"/>
          <c:tx>
            <c:strRef>
              <c:f>Sheet2!$N$9</c:f>
              <c:strCache>
                <c:ptCount val="1"/>
                <c:pt idx="0">
                  <c:v>Services</c:v>
                </c:pt>
              </c:strCache>
            </c:strRef>
          </c:tx>
          <c:invertIfNegative val="0"/>
          <c:cat>
            <c:strRef>
              <c:f>Sheet2!$O$5:$T$5</c:f>
              <c:strCache>
                <c:ptCount val="6"/>
                <c:pt idx="0">
                  <c:v>Brazil</c:v>
                </c:pt>
                <c:pt idx="1">
                  <c:v>Russia</c:v>
                </c:pt>
                <c:pt idx="2">
                  <c:v>India</c:v>
                </c:pt>
                <c:pt idx="3">
                  <c:v>China</c:v>
                </c:pt>
                <c:pt idx="4">
                  <c:v>South Africa</c:v>
                </c:pt>
                <c:pt idx="5">
                  <c:v>Nigeria</c:v>
                </c:pt>
              </c:strCache>
            </c:strRef>
          </c:cat>
          <c:val>
            <c:numRef>
              <c:f>Sheet2!$O$9:$T$9</c:f>
              <c:numCache>
                <c:formatCode>General</c:formatCode>
                <c:ptCount val="6"/>
                <c:pt idx="0">
                  <c:v>69</c:v>
                </c:pt>
                <c:pt idx="1">
                  <c:v>59</c:v>
                </c:pt>
                <c:pt idx="2">
                  <c:v>56</c:v>
                </c:pt>
                <c:pt idx="3">
                  <c:v>45</c:v>
                </c:pt>
                <c:pt idx="4">
                  <c:v>69</c:v>
                </c:pt>
                <c:pt idx="5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B6-4F4F-91A4-2BFCEC8520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969152"/>
        <c:axId val="88007808"/>
      </c:barChart>
      <c:catAx>
        <c:axId val="87969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400" b="1"/>
            </a:pPr>
            <a:endParaRPr lang="en-US"/>
          </a:p>
        </c:txPr>
        <c:crossAx val="88007808"/>
        <c:crosses val="autoZero"/>
        <c:auto val="1"/>
        <c:lblAlgn val="ctr"/>
        <c:lblOffset val="100"/>
        <c:noMultiLvlLbl val="0"/>
      </c:catAx>
      <c:valAx>
        <c:axId val="880078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8796915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en-US" sz="11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Century Gothic"/>
          <a:cs typeface="Century Gothic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lang="en-US"/>
            </a:pPr>
            <a:r>
              <a:rPr lang="en-US" dirty="0"/>
              <a:t>GDP by Sector: </a:t>
            </a:r>
            <a:r>
              <a:rPr lang="en-US" dirty="0">
                <a:solidFill>
                  <a:srgbClr val="FF0000"/>
                </a:solidFill>
              </a:rPr>
              <a:t>MINT</a:t>
            </a:r>
            <a:r>
              <a:rPr lang="en-US" dirty="0"/>
              <a:t> Comparison (2012)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5674747117284493E-2"/>
          <c:y val="0.12826208791381877"/>
          <c:w val="0.76109745708016008"/>
          <c:h val="0.7605079700403303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Sheet2!$N$18</c:f>
              <c:strCache>
                <c:ptCount val="1"/>
                <c:pt idx="0">
                  <c:v>Agriculture</c:v>
                </c:pt>
              </c:strCache>
            </c:strRef>
          </c:tx>
          <c:invertIfNegative val="0"/>
          <c:cat>
            <c:strRef>
              <c:f>Sheet2!$O$17:$R$17</c:f>
              <c:strCache>
                <c:ptCount val="4"/>
                <c:pt idx="0">
                  <c:v>Mexico</c:v>
                </c:pt>
                <c:pt idx="1">
                  <c:v>Indonesia</c:v>
                </c:pt>
                <c:pt idx="2">
                  <c:v>Turkey</c:v>
                </c:pt>
                <c:pt idx="3">
                  <c:v>Nigeria</c:v>
                </c:pt>
              </c:strCache>
            </c:strRef>
          </c:cat>
          <c:val>
            <c:numRef>
              <c:f>Sheet2!$O$18:$R$18</c:f>
              <c:numCache>
                <c:formatCode>General</c:formatCode>
                <c:ptCount val="4"/>
                <c:pt idx="0">
                  <c:v>4</c:v>
                </c:pt>
                <c:pt idx="1">
                  <c:v>16</c:v>
                </c:pt>
                <c:pt idx="2">
                  <c:v>9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23-46E0-A9A3-CB6922A4B004}"/>
            </c:ext>
          </c:extLst>
        </c:ser>
        <c:ser>
          <c:idx val="1"/>
          <c:order val="1"/>
          <c:tx>
            <c:strRef>
              <c:f>Sheet2!$N$19</c:f>
              <c:strCache>
                <c:ptCount val="1"/>
                <c:pt idx="0">
                  <c:v>Industry</c:v>
                </c:pt>
              </c:strCache>
            </c:strRef>
          </c:tx>
          <c:invertIfNegative val="0"/>
          <c:cat>
            <c:strRef>
              <c:f>Sheet2!$O$17:$R$17</c:f>
              <c:strCache>
                <c:ptCount val="4"/>
                <c:pt idx="0">
                  <c:v>Mexico</c:v>
                </c:pt>
                <c:pt idx="1">
                  <c:v>Indonesia</c:v>
                </c:pt>
                <c:pt idx="2">
                  <c:v>Turkey</c:v>
                </c:pt>
                <c:pt idx="3">
                  <c:v>Nigeria</c:v>
                </c:pt>
              </c:strCache>
            </c:strRef>
          </c:cat>
          <c:val>
            <c:numRef>
              <c:f>Sheet2!$O$19:$R$19</c:f>
              <c:numCache>
                <c:formatCode>General</c:formatCode>
                <c:ptCount val="4"/>
                <c:pt idx="0">
                  <c:v>36</c:v>
                </c:pt>
                <c:pt idx="1">
                  <c:v>47</c:v>
                </c:pt>
                <c:pt idx="2">
                  <c:v>27</c:v>
                </c:pt>
                <c:pt idx="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23-46E0-A9A3-CB6922A4B004}"/>
            </c:ext>
          </c:extLst>
        </c:ser>
        <c:ser>
          <c:idx val="2"/>
          <c:order val="2"/>
          <c:tx>
            <c:strRef>
              <c:f>Sheet2!$N$20</c:f>
              <c:strCache>
                <c:ptCount val="1"/>
                <c:pt idx="0">
                  <c:v>Manufacturing</c:v>
                </c:pt>
              </c:strCache>
            </c:strRef>
          </c:tx>
          <c:invertIfNegative val="0"/>
          <c:cat>
            <c:strRef>
              <c:f>Sheet2!$O$17:$R$17</c:f>
              <c:strCache>
                <c:ptCount val="4"/>
                <c:pt idx="0">
                  <c:v>Mexico</c:v>
                </c:pt>
                <c:pt idx="1">
                  <c:v>Indonesia</c:v>
                </c:pt>
                <c:pt idx="2">
                  <c:v>Turkey</c:v>
                </c:pt>
                <c:pt idx="3">
                  <c:v>Nigeria</c:v>
                </c:pt>
              </c:strCache>
            </c:strRef>
          </c:cat>
          <c:val>
            <c:numRef>
              <c:f>Sheet2!$O$20:$R$20</c:f>
              <c:numCache>
                <c:formatCode>General</c:formatCode>
                <c:ptCount val="4"/>
                <c:pt idx="0">
                  <c:v>18</c:v>
                </c:pt>
                <c:pt idx="1">
                  <c:v>24</c:v>
                </c:pt>
                <c:pt idx="2">
                  <c:v>18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23-46E0-A9A3-CB6922A4B004}"/>
            </c:ext>
          </c:extLst>
        </c:ser>
        <c:ser>
          <c:idx val="3"/>
          <c:order val="3"/>
          <c:tx>
            <c:strRef>
              <c:f>Sheet2!$N$21</c:f>
              <c:strCache>
                <c:ptCount val="1"/>
                <c:pt idx="0">
                  <c:v>Services</c:v>
                </c:pt>
              </c:strCache>
            </c:strRef>
          </c:tx>
          <c:invertIfNegative val="0"/>
          <c:cat>
            <c:strRef>
              <c:f>Sheet2!$O$17:$R$17</c:f>
              <c:strCache>
                <c:ptCount val="4"/>
                <c:pt idx="0">
                  <c:v>Mexico</c:v>
                </c:pt>
                <c:pt idx="1">
                  <c:v>Indonesia</c:v>
                </c:pt>
                <c:pt idx="2">
                  <c:v>Turkey</c:v>
                </c:pt>
                <c:pt idx="3">
                  <c:v>Nigeria</c:v>
                </c:pt>
              </c:strCache>
            </c:strRef>
          </c:cat>
          <c:val>
            <c:numRef>
              <c:f>Sheet2!$O$21:$R$21</c:f>
              <c:numCache>
                <c:formatCode>General</c:formatCode>
                <c:ptCount val="4"/>
                <c:pt idx="0">
                  <c:v>60</c:v>
                </c:pt>
                <c:pt idx="1">
                  <c:v>39</c:v>
                </c:pt>
                <c:pt idx="2">
                  <c:v>64</c:v>
                </c:pt>
                <c:pt idx="3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23-46E0-A9A3-CB6922A4B0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228416"/>
        <c:axId val="89229952"/>
      </c:barChart>
      <c:catAx>
        <c:axId val="89228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600" b="1"/>
            </a:pPr>
            <a:endParaRPr lang="en-US"/>
          </a:p>
        </c:txPr>
        <c:crossAx val="89229952"/>
        <c:crosses val="autoZero"/>
        <c:auto val="1"/>
        <c:lblAlgn val="ctr"/>
        <c:lblOffset val="100"/>
        <c:noMultiLvlLbl val="0"/>
      </c:catAx>
      <c:valAx>
        <c:axId val="892299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8922841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en-US" sz="105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Century Gothic"/>
          <a:cs typeface="Century Gothic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Commercial Banks' Total  Loans and Advances (%GDP) 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'[Macro Indicators Before and After (2).xlsx]Sheet1'!$B$43</c:f>
              <c:strCache>
                <c:ptCount val="1"/>
                <c:pt idx="0">
                  <c:v>Old Series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'[Macro Indicators Before and After (2).xlsx]Sheet1'!$C$42:$F$42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'[Macro Indicators Before and After (2).xlsx]Sheet1'!$C$43:$F$43</c:f>
              <c:numCache>
                <c:formatCode>_(* #,##0.0_);_(* \(#,##0.0\);_(* "-"??_);_(@_)</c:formatCode>
                <c:ptCount val="4"/>
                <c:pt idx="0">
                  <c:v>22.676140000935927</c:v>
                </c:pt>
                <c:pt idx="1">
                  <c:v>19.547589550260277</c:v>
                </c:pt>
                <c:pt idx="2">
                  <c:v>20.101643110969427</c:v>
                </c:pt>
                <c:pt idx="3">
                  <c:v>23.599900047835327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8A-401A-8C39-E8CEC83B98CC}"/>
            </c:ext>
          </c:extLst>
        </c:ser>
        <c:ser>
          <c:idx val="1"/>
          <c:order val="1"/>
          <c:tx>
            <c:strRef>
              <c:f>'[Macro Indicators Before and After (2).xlsx]Sheet1'!$B$44</c:f>
              <c:strCache>
                <c:ptCount val="1"/>
                <c:pt idx="0">
                  <c:v>New Series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'[Macro Indicators Before and After (2).xlsx]Sheet1'!$C$42:$F$42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'[Macro Indicators Before and After (2).xlsx]Sheet1'!$C$44:$F$44</c:f>
              <c:numCache>
                <c:formatCode>_(* #,##0.0_);_(* \(#,##0.0\);_(* "-"??_);_(@_)</c:formatCode>
                <c:ptCount val="4"/>
                <c:pt idx="0">
                  <c:v>14.111171806532532</c:v>
                </c:pt>
                <c:pt idx="1">
                  <c:v>11.611114450991341</c:v>
                </c:pt>
                <c:pt idx="2">
                  <c:v>11.364639613192125</c:v>
                </c:pt>
                <c:pt idx="3">
                  <c:v>12.49253851873976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8A-401A-8C39-E8CEC83B98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1649920"/>
        <c:axId val="91651456"/>
      </c:barChart>
      <c:catAx>
        <c:axId val="9164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1651456"/>
        <c:crosses val="autoZero"/>
        <c:auto val="1"/>
        <c:lblAlgn val="ctr"/>
        <c:lblOffset val="100"/>
        <c:noMultiLvlLbl val="0"/>
      </c:catAx>
      <c:valAx>
        <c:axId val="91651456"/>
        <c:scaling>
          <c:orientation val="minMax"/>
        </c:scaling>
        <c:delete val="1"/>
        <c:axPos val="l"/>
        <c:numFmt formatCode="_(* #,##0.0_);_(* \(#,##0.0\);_(* &quot;-&quot;??_);_(@_)" sourceLinked="1"/>
        <c:majorTickMark val="none"/>
        <c:minorTickMark val="none"/>
        <c:tickLblPos val="none"/>
        <c:crossAx val="91649920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600" b="1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D9B31-4C60-8E45-AFA6-67E1359CDA4B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F9F65-DC37-7A42-8358-6DCBE07DA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46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3E3B-DA57-4620-9C61-619FF1F96D0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7191"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3E3B-DA57-4620-9C61-619FF1F96D0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754BD-00D1-4979-9BAE-DC31CCBF10C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35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754BD-00D1-4979-9BAE-DC31CCBF10C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618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754BD-00D1-4979-9BAE-DC31CCBF10C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176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754BD-00D1-4979-9BAE-DC31CCBF10C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49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754BD-00D1-4979-9BAE-DC31CCBF10C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439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754BD-00D1-4979-9BAE-DC31CCBF10C3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998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754BD-00D1-4979-9BAE-DC31CCBF10C3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867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3E3B-DA57-4620-9C61-619FF1F96D0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3E3B-DA57-4620-9C61-619FF1F96D0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F9F65-DC37-7A42-8358-6DCBE07DA2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67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3E3B-DA57-4620-9C61-619FF1F96D0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3E3B-DA57-4620-9C61-619FF1F96D0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754BD-00D1-4979-9BAE-DC31CCBF10C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13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3E3B-DA57-4620-9C61-619FF1F96D0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3E3B-DA57-4620-9C61-619FF1F96D0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719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3E3B-DA57-4620-9C61-619FF1F96D0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8BD57A-98FF-43EF-917B-215A1A2ABFC1}" type="datetime1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FC81EE-1F0C-364B-B1F1-D7A8A1ED4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7520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688513-6E5B-4409-9F4A-97FC1881DE43}" type="datetime1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FC81EE-1F0C-364B-B1F1-D7A8A1ED4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40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E37CB3-9E4E-4E5D-94EA-ED3642B52EED}" type="datetime1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FC81EE-1F0C-364B-B1F1-D7A8A1ED4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2368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2D040-9D6C-4A97-8F32-F2F194DDB428}" type="datetime1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FC81EE-1F0C-364B-B1F1-D7A8A1ED4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8101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0F4944-D42F-4579-82BA-048DE7485117}" type="datetime1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FC81EE-1F0C-364B-B1F1-D7A8A1ED4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8277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EDB765-7C72-4AC8-A804-0772605632B8}" type="datetime1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FC81EE-1F0C-364B-B1F1-D7A8A1ED4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505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E926BA-43E7-455C-9E07-3507D30E0A5A}" type="datetime1">
              <a:rPr lang="en-US" smtClean="0"/>
              <a:t>9/30/2018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FC81EE-1F0C-364B-B1F1-D7A8A1ED4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9452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178666-46A1-4CB6-B04B-EDEE58666002}" type="datetime1">
              <a:rPr lang="en-US" smtClean="0"/>
              <a:t>9/30/2018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FC81EE-1F0C-364B-B1F1-D7A8A1ED4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2550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153363-55D1-49B4-8F16-FBDD944318DB}" type="datetime1">
              <a:rPr lang="en-US" smtClean="0"/>
              <a:t>9/30/2018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FC81EE-1F0C-364B-B1F1-D7A8A1ED4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7161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DC64D0-9052-42F5-8BB1-921F2001F59F}" type="datetime1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FC81EE-1F0C-364B-B1F1-D7A8A1ED4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6184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A6AFE8-D1C6-42FA-8DB7-70785C0569D7}" type="datetime1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FC81EE-1F0C-364B-B1F1-D7A8A1ED4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2877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47959"/>
          </a:xfrm>
          <a:prstGeom prst="rect">
            <a:avLst/>
          </a:prstGeom>
        </p:spPr>
      </p:pic>
      <p:pic>
        <p:nvPicPr>
          <p:cNvPr id="10" name="Picture 9" descr="EAP Programme-02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2839"/>
            <a:ext cx="9144000" cy="61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4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rd Header 300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871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845643"/>
            <a:ext cx="9144000" cy="3157166"/>
          </a:xfrm>
          <a:prstGeom prst="rect">
            <a:avLst/>
          </a:prstGeom>
          <a:solidFill>
            <a:srgbClr val="E9E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3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2436" y="2840959"/>
            <a:ext cx="69791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3200" b="1" dirty="0">
                <a:solidFill>
                  <a:schemeClr val="tx1"/>
                </a:solidFill>
                <a:latin typeface="Arial"/>
                <a:cs typeface="Arial"/>
              </a:rPr>
              <a:t>GDP REBASING AND </a:t>
            </a:r>
          </a:p>
          <a:p>
            <a:pPr marL="0" lvl="1" algn="ctr"/>
            <a:r>
              <a:rPr lang="en-US" sz="3200" b="1" dirty="0">
                <a:solidFill>
                  <a:schemeClr val="tx1"/>
                </a:solidFill>
                <a:latin typeface="Arial"/>
                <a:cs typeface="Arial"/>
              </a:rPr>
              <a:t>RE-BENCHMARKING: </a:t>
            </a:r>
          </a:p>
          <a:p>
            <a:pPr marL="0" lvl="1" algn="ctr"/>
            <a:r>
              <a:rPr lang="en-US" sz="3600" b="1" dirty="0">
                <a:solidFill>
                  <a:srgbClr val="00B050"/>
                </a:solidFill>
                <a:latin typeface="Arial"/>
                <a:cs typeface="Arial"/>
              </a:rPr>
              <a:t>The Nigerian Experience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27A895-53D6-40EF-BB5A-C4D41CF75995}"/>
              </a:ext>
            </a:extLst>
          </p:cNvPr>
          <p:cNvSpPr txBox="1"/>
          <p:nvPr/>
        </p:nvSpPr>
        <p:spPr>
          <a:xfrm>
            <a:off x="1082437" y="4805890"/>
            <a:ext cx="697912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800" b="1" dirty="0">
                <a:solidFill>
                  <a:schemeClr val="tx1"/>
                </a:solidFill>
                <a:latin typeface="Arial"/>
                <a:cs typeface="Arial"/>
              </a:rPr>
              <a:t>Dr. Yemi Kale</a:t>
            </a:r>
          </a:p>
          <a:p>
            <a:pPr marL="0" lvl="1" algn="ctr"/>
            <a:r>
              <a:rPr lang="en-US" sz="1600" dirty="0">
                <a:latin typeface="Arial"/>
                <a:cs typeface="Arial"/>
              </a:rPr>
              <a:t>Statistician-General of the Federation</a:t>
            </a:r>
          </a:p>
          <a:p>
            <a:pPr marL="0" lvl="1" algn="ctr"/>
            <a:r>
              <a:rPr lang="en-US" b="1" dirty="0">
                <a:solidFill>
                  <a:srgbClr val="00B050"/>
                </a:solidFill>
                <a:latin typeface="Arial"/>
                <a:cs typeface="Arial"/>
              </a:rPr>
              <a:t>National Bureau of Statistics, Abuja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6A8097-E725-4746-87D7-168ACD96A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1EE-1F0C-364B-B1F1-D7A8A1ED46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7395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923DD-A736-4855-87FD-7ABFAD7B9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342" y="1835376"/>
            <a:ext cx="3868340" cy="4279673"/>
          </a:xfrm>
        </p:spPr>
        <p:txBody>
          <a:bodyPr>
            <a:normAutofit lnSpcReduction="10000"/>
          </a:bodyPr>
          <a:lstStyle/>
          <a:p>
            <a:pPr marL="285750" indent="-285750">
              <a:buNone/>
            </a:pPr>
            <a:r>
              <a:rPr lang="en-GB" dirty="0"/>
              <a:t>1. Mining and Quarrying</a:t>
            </a:r>
          </a:p>
          <a:p>
            <a:pPr marL="285750" indent="-285750">
              <a:buNone/>
            </a:pPr>
            <a:r>
              <a:rPr lang="en-GB" dirty="0"/>
              <a:t>2. Manufacturing</a:t>
            </a:r>
          </a:p>
          <a:p>
            <a:pPr marL="285750" indent="-285750">
              <a:buNone/>
            </a:pPr>
            <a:r>
              <a:rPr lang="en-GB" dirty="0"/>
              <a:t>3. Construction</a:t>
            </a:r>
          </a:p>
          <a:p>
            <a:pPr marL="285750" indent="-285750">
              <a:buNone/>
            </a:pPr>
            <a:r>
              <a:rPr lang="en-GB" dirty="0"/>
              <a:t>4. Wholesale &amp; Retail Trade, Repair of motor vehicles &amp; motor cycles</a:t>
            </a:r>
          </a:p>
          <a:p>
            <a:pPr marL="285750" indent="-285750">
              <a:buNone/>
            </a:pPr>
            <a:r>
              <a:rPr lang="en-GB" dirty="0"/>
              <a:t>5. Transportation &amp; Storage</a:t>
            </a:r>
          </a:p>
          <a:p>
            <a:pPr marL="285750" indent="-285750">
              <a:buNone/>
            </a:pPr>
            <a:r>
              <a:rPr lang="en-GB" dirty="0"/>
              <a:t>6. Accommodation &amp; Food service activities</a:t>
            </a:r>
          </a:p>
          <a:p>
            <a:pPr marL="285750" indent="-285750">
              <a:buNone/>
            </a:pPr>
            <a:r>
              <a:rPr lang="en-GB" dirty="0"/>
              <a:t>7. Information &amp; Communication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B03C99-E5FD-4D4D-A056-001723E12A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17267" y="1835376"/>
            <a:ext cx="3887391" cy="368458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None/>
            </a:pPr>
            <a:r>
              <a:rPr lang="en-GB" sz="2400" dirty="0"/>
              <a:t>8. Real Estate activities</a:t>
            </a:r>
          </a:p>
          <a:p>
            <a:pPr marL="285750" indent="-285750">
              <a:buNone/>
            </a:pPr>
            <a:r>
              <a:rPr lang="en-GB" sz="2400" dirty="0"/>
              <a:t>9. Professional ,Scientific &amp; Technical activities</a:t>
            </a:r>
          </a:p>
          <a:p>
            <a:pPr marL="285750" indent="-285750">
              <a:buNone/>
            </a:pPr>
            <a:r>
              <a:rPr lang="en-GB" sz="2400" dirty="0"/>
              <a:t>10. Administrative &amp; Support Service activities</a:t>
            </a:r>
          </a:p>
          <a:p>
            <a:pPr marL="285750" indent="-285750">
              <a:buNone/>
            </a:pPr>
            <a:r>
              <a:rPr lang="en-GB" sz="2400" dirty="0"/>
              <a:t>11. Education</a:t>
            </a:r>
          </a:p>
          <a:p>
            <a:pPr marL="285750" indent="-285750">
              <a:buNone/>
            </a:pPr>
            <a:r>
              <a:rPr lang="en-GB" sz="2400" dirty="0"/>
              <a:t>12. Human Health and Social Work activities</a:t>
            </a:r>
          </a:p>
          <a:p>
            <a:pPr marL="285750" indent="-285750">
              <a:buNone/>
            </a:pPr>
            <a:r>
              <a:rPr lang="en-GB" sz="2400" dirty="0"/>
              <a:t>13. Arts &amp; Entertainment</a:t>
            </a:r>
          </a:p>
          <a:p>
            <a:pPr marL="285750" indent="-285750">
              <a:buNone/>
            </a:pPr>
            <a:r>
              <a:rPr lang="en-GB" sz="2400" dirty="0"/>
              <a:t>14. Other Service activities</a:t>
            </a:r>
          </a:p>
          <a:p>
            <a:pPr marL="285750" indent="-285750"/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A94D85-6D63-4EB1-B48B-F1E8505DD0E4}"/>
              </a:ext>
            </a:extLst>
          </p:cNvPr>
          <p:cNvSpPr txBox="1"/>
          <p:nvPr/>
        </p:nvSpPr>
        <p:spPr>
          <a:xfrm>
            <a:off x="0" y="889575"/>
            <a:ext cx="798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  <a:ea typeface="+mj-ea"/>
                <a:cs typeface="+mj-cs"/>
              </a:rPr>
              <a:t>Sector surveys included: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B039AE4-0ECD-4CA5-A054-A913A066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1EE-1F0C-364B-B1F1-D7A8A1ED46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3127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1995F1-469B-459D-9271-36803951C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4500"/>
            <a:ext cx="6724650" cy="4305300"/>
          </a:xfrm>
        </p:spPr>
        <p:txBody>
          <a:bodyPr/>
          <a:lstStyle/>
          <a:p>
            <a:r>
              <a:rPr lang="en-GB" sz="2800" dirty="0"/>
              <a:t>Additional supplemental data gathering was conducted along with the FIRS and other MDAs</a:t>
            </a:r>
          </a:p>
          <a:p>
            <a:r>
              <a:rPr lang="en-GB" sz="2800" dirty="0"/>
              <a:t>They supplied data on: </a:t>
            </a:r>
          </a:p>
          <a:p>
            <a:pPr lvl="1"/>
            <a:r>
              <a:rPr lang="en-GB" sz="2400" dirty="0"/>
              <a:t>Electricity</a:t>
            </a:r>
          </a:p>
          <a:p>
            <a:pPr lvl="1"/>
            <a:r>
              <a:rPr lang="en-GB" sz="2400" dirty="0"/>
              <a:t>Gas, Steam &amp; Air conditioning Supply</a:t>
            </a:r>
          </a:p>
          <a:p>
            <a:pPr lvl="1"/>
            <a:r>
              <a:rPr lang="en-GB" sz="2400" dirty="0"/>
              <a:t>Water Supply, Sewage, Waste Management and remediation activities </a:t>
            </a:r>
          </a:p>
          <a:p>
            <a:pPr lvl="1"/>
            <a:r>
              <a:rPr lang="en-GB" sz="2400" dirty="0"/>
              <a:t>Oil marketing activities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FFBC85-24E5-4828-B434-E944835674E0}"/>
              </a:ext>
            </a:extLst>
          </p:cNvPr>
          <p:cNvSpPr txBox="1"/>
          <p:nvPr/>
        </p:nvSpPr>
        <p:spPr>
          <a:xfrm>
            <a:off x="0" y="889575"/>
            <a:ext cx="798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  <a:ea typeface="+mj-ea"/>
                <a:cs typeface="+mj-cs"/>
              </a:rPr>
              <a:t>Additional administrative data collection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1266E-8027-4FE8-8BA2-90016E99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1EE-1F0C-364B-B1F1-D7A8A1ED46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3213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10B4DF-019C-4DC5-A9C3-21E61B6EE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667500" cy="4525963"/>
          </a:xfrm>
        </p:spPr>
        <p:txBody>
          <a:bodyPr>
            <a:normAutofit/>
          </a:bodyPr>
          <a:lstStyle/>
          <a:p>
            <a:r>
              <a:rPr lang="en-GB" sz="2800" dirty="0"/>
              <a:t>The previous survey frame was merged with the list of establishments obtained from the Federal Inland Revenue Service (FIRS)</a:t>
            </a:r>
          </a:p>
          <a:p>
            <a:r>
              <a:rPr lang="en-GB" sz="2800" dirty="0"/>
              <a:t>In the end, a total of </a:t>
            </a:r>
            <a:r>
              <a:rPr lang="en-GB" sz="2800" dirty="0">
                <a:highlight>
                  <a:srgbClr val="FFFF00"/>
                </a:highlight>
              </a:rPr>
              <a:t>851,628 </a:t>
            </a:r>
            <a:r>
              <a:rPr lang="en-GB" sz="2800" dirty="0"/>
              <a:t>establishments were in the frame compared to </a:t>
            </a:r>
            <a:r>
              <a:rPr lang="en-GB" sz="2800" dirty="0">
                <a:highlight>
                  <a:srgbClr val="FFFF00"/>
                </a:highlight>
              </a:rPr>
              <a:t>83,733</a:t>
            </a:r>
          </a:p>
          <a:p>
            <a:r>
              <a:rPr lang="en-GB" sz="2800" dirty="0"/>
              <a:t>The survey frame was then used for the sampling and selection of units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C7510A-21E9-4CE4-AB32-2490DA51402E}"/>
              </a:ext>
            </a:extLst>
          </p:cNvPr>
          <p:cNvSpPr txBox="1"/>
          <p:nvPr/>
        </p:nvSpPr>
        <p:spPr>
          <a:xfrm>
            <a:off x="0" y="889575"/>
            <a:ext cx="798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  <a:ea typeface="+mj-ea"/>
                <a:cs typeface="+mj-cs"/>
              </a:rPr>
              <a:t>Updates to NBS survey frames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E3A93-8B22-4600-8308-89A5A9939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1EE-1F0C-364B-B1F1-D7A8A1ED46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4706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E1DDDB-A421-4A80-863B-D0E779E6A8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3"/>
          <a:stretch/>
        </p:blipFill>
        <p:spPr>
          <a:xfrm>
            <a:off x="715853" y="1390650"/>
            <a:ext cx="7266097" cy="5010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88D60B-B2A9-4856-A526-E5B9C19D73FA}"/>
              </a:ext>
            </a:extLst>
          </p:cNvPr>
          <p:cNvSpPr txBox="1"/>
          <p:nvPr/>
        </p:nvSpPr>
        <p:spPr>
          <a:xfrm>
            <a:off x="0" y="889575"/>
            <a:ext cx="798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  <a:ea typeface="+mj-ea"/>
                <a:cs typeface="+mj-cs"/>
              </a:rPr>
              <a:t>Updates to survey frames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6F1B0-A547-426A-A829-5D56C9C8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1EE-1F0C-364B-B1F1-D7A8A1ED46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1963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DB6308-7B75-435C-ABAE-4718690CC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2" y="1535906"/>
            <a:ext cx="7215188" cy="4674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9F963B-2C42-47A7-8B9F-1CCD7B767AAC}"/>
              </a:ext>
            </a:extLst>
          </p:cNvPr>
          <p:cNvSpPr txBox="1"/>
          <p:nvPr/>
        </p:nvSpPr>
        <p:spPr>
          <a:xfrm>
            <a:off x="0" y="889575"/>
            <a:ext cx="798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  <a:ea typeface="+mj-ea"/>
                <a:cs typeface="+mj-cs"/>
              </a:rPr>
              <a:t>… and selection of sample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348B8-3154-4F12-B5D3-2C5CD4282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1EE-1F0C-364B-B1F1-D7A8A1ED46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7526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66DA7-9616-470F-A17D-16D7162844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Key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F8AAD7-49A0-4792-9E20-F15BF0C60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1EE-1F0C-364B-B1F1-D7A8A1ED46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9591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018521"/>
              </p:ext>
            </p:extLst>
          </p:nvPr>
        </p:nvGraphicFramePr>
        <p:xfrm>
          <a:off x="272995" y="1186011"/>
          <a:ext cx="6953305" cy="148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0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0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06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7495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Old Series (N, Million, Current Prices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)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495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2010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2011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2012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2013F 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Agriculture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10,310,655.64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11,593,434.13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13,413,842.46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14,709,104.92 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Industry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15,659,521.00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16,569,291.58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16,456,457.10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15,374,554.67 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Services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8,014,577.50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9,247,134.90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10,673,800.38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12,313,106.11 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 TOTAL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 33,984,754.13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 37,409,860.61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 40,544,099.94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 42,396,765.71 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071548"/>
              </p:ext>
            </p:extLst>
          </p:nvPr>
        </p:nvGraphicFramePr>
        <p:xfrm>
          <a:off x="272995" y="2830327"/>
          <a:ext cx="6953305" cy="152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0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0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06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749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New Series (N,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Million, Current Prices)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495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2010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2011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2012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2013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Agriculture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13,048,892.80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14,037,825.84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15,815,997.51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16,816,553.01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Industry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13,826,433.90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17,853,113.99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19,587,721.32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20,853,845.33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Services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27,736,937.48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31,089,457.4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36,310,216.23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42,422,165.04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54,612,264.18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62,980,397.22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71,713,935.06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80,092,563.38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304113"/>
              </p:ext>
            </p:extLst>
          </p:nvPr>
        </p:nvGraphicFramePr>
        <p:xfrm>
          <a:off x="171450" y="4586708"/>
          <a:ext cx="7073898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7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1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1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1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16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7495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Percentage change between Old and New Estimates (%)</a:t>
                      </a: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495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2010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2011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2012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2013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Agriculture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27%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21%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18%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14%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Industry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-12%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8%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19%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36%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Services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246%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236%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240%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245%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61%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68%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77%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89%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5818241" y="1090589"/>
            <a:ext cx="1816100" cy="55892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7372350" y="4479165"/>
            <a:ext cx="1771650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Largest economy in Africa;</a:t>
            </a:r>
          </a:p>
          <a:p>
            <a:r>
              <a:rPr lang="en-GB" b="1" dirty="0"/>
              <a:t>26</a:t>
            </a:r>
            <a:r>
              <a:rPr lang="en-GB" b="1" baseline="30000" dirty="0"/>
              <a:t>th</a:t>
            </a:r>
            <a:r>
              <a:rPr lang="en-GB" b="1" dirty="0"/>
              <a:t> largest in the world by nominal GDP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66000" y="2887477"/>
            <a:ext cx="17780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… ~ US$509 billion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36832" y="1411566"/>
            <a:ext cx="1807167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Nominal GDP (2013) est.: N80.1trillion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F8000D0-4A79-47C3-B9EF-1D8576E35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612836"/>
            <a:ext cx="6238568" cy="573175"/>
          </a:xfrm>
        </p:spPr>
        <p:txBody>
          <a:bodyPr/>
          <a:lstStyle/>
          <a:p>
            <a:pPr algn="l"/>
            <a:r>
              <a:rPr lang="en-GB" dirty="0"/>
              <a:t>Key results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5652F5-CE7E-476B-8A13-56579A2BC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1EE-1F0C-364B-B1F1-D7A8A1ED46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075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5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0" y="1272222"/>
            <a:ext cx="533400" cy="2444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3D7A04-2DE1-49E0-A9A6-A8D062648AA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86600" y="1447800"/>
            <a:ext cx="1905000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A </a:t>
            </a:r>
            <a:r>
              <a:rPr lang="en-GB" sz="2000" b="1" dirty="0">
                <a:solidFill>
                  <a:srgbClr val="FF0000"/>
                </a:solidFill>
              </a:rPr>
              <a:t>decline</a:t>
            </a:r>
            <a:r>
              <a:rPr lang="en-GB" sz="2000" b="1" dirty="0"/>
              <a:t> in the share of </a:t>
            </a:r>
            <a:r>
              <a:rPr lang="en-GB" sz="2000" b="1" dirty="0">
                <a:solidFill>
                  <a:srgbClr val="FF0000"/>
                </a:solidFill>
              </a:rPr>
              <a:t>Agriculture</a:t>
            </a:r>
            <a:r>
              <a:rPr lang="en-GB" sz="2000" b="1" dirty="0"/>
              <a:t>...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2800" y="4191000"/>
            <a:ext cx="1905000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…but a </a:t>
            </a:r>
            <a:r>
              <a:rPr lang="en-GB" sz="2000" b="1" dirty="0">
                <a:solidFill>
                  <a:srgbClr val="00B050"/>
                </a:solidFill>
              </a:rPr>
              <a:t>rise</a:t>
            </a:r>
            <a:r>
              <a:rPr lang="en-GB" sz="2000" b="1" dirty="0"/>
              <a:t> in the share of </a:t>
            </a:r>
            <a:r>
              <a:rPr lang="en-GB" sz="2000" b="1" dirty="0">
                <a:solidFill>
                  <a:srgbClr val="FF0000"/>
                </a:solidFill>
              </a:rPr>
              <a:t>Services</a:t>
            </a:r>
            <a:r>
              <a:rPr lang="en-GB" sz="2000" b="1" dirty="0"/>
              <a:t>...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86600" y="2819400"/>
            <a:ext cx="1905000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…decline</a:t>
            </a:r>
            <a:r>
              <a:rPr lang="en-GB" sz="2000" b="1" dirty="0"/>
              <a:t> in the share of </a:t>
            </a:r>
            <a:r>
              <a:rPr lang="en-GB" sz="2000" b="1" dirty="0">
                <a:solidFill>
                  <a:srgbClr val="FF0000"/>
                </a:solidFill>
              </a:rPr>
              <a:t>Industry</a:t>
            </a:r>
            <a:r>
              <a:rPr lang="en-GB" sz="2000" b="1" dirty="0"/>
              <a:t> ...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275607"/>
              </p:ext>
            </p:extLst>
          </p:nvPr>
        </p:nvGraphicFramePr>
        <p:xfrm>
          <a:off x="304800" y="1676400"/>
          <a:ext cx="6781800" cy="4387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itle 1">
            <a:extLst>
              <a:ext uri="{FF2B5EF4-FFF2-40B4-BE49-F238E27FC236}">
                <a16:creationId xmlns:a16="http://schemas.microsoft.com/office/drawing/2014/main" id="{A6F06FE5-FFFF-4FFD-AC6F-BBE0E62E7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807146"/>
            <a:ext cx="6238568" cy="573175"/>
          </a:xfrm>
        </p:spPr>
        <p:txBody>
          <a:bodyPr/>
          <a:lstStyle/>
          <a:p>
            <a:pPr algn="l"/>
            <a:r>
              <a:rPr lang="en-GB" dirty="0"/>
              <a:t>Key results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AFF60A-C4FB-4D2D-9233-29AA86842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1EE-1F0C-364B-B1F1-D7A8A1ED46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983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000408"/>
              </p:ext>
            </p:extLst>
          </p:nvPr>
        </p:nvGraphicFramePr>
        <p:xfrm>
          <a:off x="0" y="1555750"/>
          <a:ext cx="75628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59A61700-0561-4EBA-9406-4BFCE3B93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612836"/>
            <a:ext cx="6238568" cy="573175"/>
          </a:xfrm>
        </p:spPr>
        <p:txBody>
          <a:bodyPr/>
          <a:lstStyle/>
          <a:p>
            <a:pPr algn="l"/>
            <a:r>
              <a:rPr lang="en-GB" dirty="0"/>
              <a:t>Key results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E44565-C51B-4725-99BD-2A3EAC7361C4}"/>
              </a:ext>
            </a:extLst>
          </p:cNvPr>
          <p:cNvSpPr txBox="1"/>
          <p:nvPr/>
        </p:nvSpPr>
        <p:spPr>
          <a:xfrm>
            <a:off x="7086600" y="1447800"/>
            <a:ext cx="190500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Annual real GDP growth </a:t>
            </a:r>
            <a:r>
              <a:rPr lang="en-GB" sz="2000" b="1" dirty="0">
                <a:solidFill>
                  <a:srgbClr val="FF0000"/>
                </a:solidFill>
              </a:rPr>
              <a:t>estimate was lower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0CD94-8EE4-49C5-B632-EE2FF380D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1EE-1F0C-364B-B1F1-D7A8A1ED46D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264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1125170"/>
              </p:ext>
            </p:extLst>
          </p:nvPr>
        </p:nvGraphicFramePr>
        <p:xfrm>
          <a:off x="393700" y="938574"/>
          <a:ext cx="7646120" cy="5269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0" y="1272222"/>
            <a:ext cx="533400" cy="2444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3D7A04-2DE1-49E0-A9A6-A8D062648AA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5859616"/>
            <a:ext cx="475113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Two activities recorded downward revisions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67500" y="2262733"/>
            <a:ext cx="23749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Telecommunications sector recorded the largest positive revisions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095F52-4BC1-424D-93C2-72C9531CE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1EE-1F0C-364B-B1F1-D7A8A1ED46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933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0E18E-6460-4D5B-AD74-A071B5A53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8095"/>
            <a:ext cx="8229600" cy="1143000"/>
          </a:xfrm>
        </p:spPr>
        <p:txBody>
          <a:bodyPr/>
          <a:lstStyle/>
          <a:p>
            <a:pPr algn="l"/>
            <a:r>
              <a:rPr lang="en-GB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112BB-9F26-48BB-ACC8-2B306CC54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12258"/>
            <a:ext cx="8229600" cy="3913905"/>
          </a:xfrm>
        </p:spPr>
        <p:txBody>
          <a:bodyPr>
            <a:normAutofit/>
          </a:bodyPr>
          <a:lstStyle/>
          <a:p>
            <a:r>
              <a:rPr lang="en-GB" sz="3600" dirty="0"/>
              <a:t>Background</a:t>
            </a:r>
          </a:p>
          <a:p>
            <a:r>
              <a:rPr lang="en-GB" sz="3600" dirty="0"/>
              <a:t>Process</a:t>
            </a:r>
          </a:p>
          <a:p>
            <a:r>
              <a:rPr lang="en-GB" sz="3600" dirty="0"/>
              <a:t>Key results </a:t>
            </a:r>
            <a:r>
              <a:rPr lang="en-GB" sz="2800" i="1" dirty="0"/>
              <a:t>(and how it affected policy issues)</a:t>
            </a:r>
            <a:endParaRPr lang="en-GB" sz="3600" i="1" dirty="0"/>
          </a:p>
          <a:p>
            <a:r>
              <a:rPr lang="en-GB" sz="3600" dirty="0"/>
              <a:t>Lessons learned</a:t>
            </a:r>
          </a:p>
          <a:p>
            <a:r>
              <a:rPr lang="en-GB" sz="3600" dirty="0"/>
              <a:t>Conclusion</a:t>
            </a:r>
          </a:p>
          <a:p>
            <a:endParaRPr lang="en-GB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3ED2D-F3F1-4D6C-8169-67E97CD27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1EE-1F0C-364B-B1F1-D7A8A1ED46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422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0" y="1272222"/>
            <a:ext cx="533400" cy="2444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3D7A04-2DE1-49E0-A9A6-A8D062648AAF}" type="slidenum">
              <a:rPr lang="en-US" smtClean="0"/>
              <a:pPr/>
              <a:t>20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5193102" y="990600"/>
            <a:ext cx="0" cy="586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12207" y="5326250"/>
            <a:ext cx="158896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/>
              <a:t>...compared to </a:t>
            </a:r>
            <a:r>
              <a:rPr lang="en-GB" sz="1600" b="1" dirty="0">
                <a:solidFill>
                  <a:srgbClr val="FF0000"/>
                </a:solidFill>
              </a:rPr>
              <a:t>only 3 activities</a:t>
            </a:r>
            <a:r>
              <a:rPr lang="en-GB" sz="1600" b="1" dirty="0"/>
              <a:t> in the old series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33" y="6086966"/>
            <a:ext cx="2886514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6 activities constituted</a:t>
            </a:r>
            <a:r>
              <a:rPr lang="en-GB" sz="1600" b="1" dirty="0"/>
              <a:t> 70% of real GDP is now 6...</a:t>
            </a: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/>
          </p:nvPr>
        </p:nvGraphicFramePr>
        <p:xfrm>
          <a:off x="241300" y="990600"/>
          <a:ext cx="2159000" cy="5076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9014580"/>
              </p:ext>
            </p:extLst>
          </p:nvPr>
        </p:nvGraphicFramePr>
        <p:xfrm>
          <a:off x="2536825" y="990600"/>
          <a:ext cx="2656277" cy="5076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/>
          </p:nvPr>
        </p:nvGraphicFramePr>
        <p:xfrm>
          <a:off x="5328742" y="1043622"/>
          <a:ext cx="3239220" cy="511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Oval 14"/>
          <p:cNvSpPr/>
          <p:nvPr/>
        </p:nvSpPr>
        <p:spPr>
          <a:xfrm>
            <a:off x="2442229" y="1516698"/>
            <a:ext cx="2886513" cy="1399923"/>
          </a:xfrm>
          <a:prstGeom prst="ellipse">
            <a:avLst/>
          </a:prstGeom>
          <a:noFill/>
          <a:ln>
            <a:solidFill>
              <a:srgbClr val="121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986756" y="1431780"/>
            <a:ext cx="2886513" cy="690473"/>
          </a:xfrm>
          <a:prstGeom prst="ellipse">
            <a:avLst/>
          </a:prstGeom>
          <a:noFill/>
          <a:ln>
            <a:solidFill>
              <a:srgbClr val="121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19"/>
          <p:cNvGrpSpPr>
            <a:grpSpLocks/>
          </p:cNvGrpSpPr>
          <p:nvPr/>
        </p:nvGrpSpPr>
        <p:grpSpPr bwMode="auto">
          <a:xfrm rot="5400000">
            <a:off x="4265299" y="-2835947"/>
            <a:ext cx="156056" cy="7392985"/>
            <a:chOff x="3424" y="1389"/>
            <a:chExt cx="182" cy="2132"/>
          </a:xfrm>
        </p:grpSpPr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3424" y="1389"/>
              <a:ext cx="91" cy="2132"/>
            </a:xfrm>
            <a:prstGeom prst="rect">
              <a:avLst/>
            </a:prstGeom>
            <a:gradFill rotWithShape="1">
              <a:gsLst>
                <a:gs pos="0">
                  <a:srgbClr val="C40505"/>
                </a:gs>
                <a:gs pos="50000">
                  <a:srgbClr val="C40505">
                    <a:gamma/>
                    <a:tint val="26275"/>
                    <a:invGamma/>
                  </a:srgbClr>
                </a:gs>
                <a:gs pos="100000">
                  <a:srgbClr val="C40505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3515" y="1389"/>
              <a:ext cx="91" cy="2132"/>
            </a:xfrm>
            <a:prstGeom prst="rect">
              <a:avLst/>
            </a:prstGeom>
            <a:gradFill rotWithShape="1">
              <a:gsLst>
                <a:gs pos="0">
                  <a:srgbClr val="C40505"/>
                </a:gs>
                <a:gs pos="100000">
                  <a:srgbClr val="C40505">
                    <a:gamma/>
                    <a:shade val="56471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938085-6816-4AF2-8836-4CEEFBC42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1EE-1F0C-364B-B1F1-D7A8A1ED46D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378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0" y="1272222"/>
            <a:ext cx="533400" cy="2444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3D7A04-2DE1-49E0-A9A6-A8D062648AA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0597" y="5585778"/>
            <a:ext cx="791922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Nigeria’s </a:t>
            </a:r>
            <a:r>
              <a:rPr lang="en-GB" b="1" dirty="0">
                <a:solidFill>
                  <a:srgbClr val="FF0000"/>
                </a:solidFill>
              </a:rPr>
              <a:t>service sector </a:t>
            </a:r>
            <a:r>
              <a:rPr lang="en-GB" b="1" dirty="0"/>
              <a:t>(purple section) compared well to that of </a:t>
            </a:r>
            <a:r>
              <a:rPr lang="en-GB" b="1" dirty="0">
                <a:solidFill>
                  <a:srgbClr val="FF0000"/>
                </a:solidFill>
              </a:rPr>
              <a:t>BRICS countries</a:t>
            </a:r>
            <a:r>
              <a:rPr lang="en-GB" b="1" dirty="0"/>
              <a:t>, although </a:t>
            </a:r>
            <a:r>
              <a:rPr lang="en-GB" b="1" dirty="0">
                <a:solidFill>
                  <a:srgbClr val="FF0000"/>
                </a:solidFill>
              </a:rPr>
              <a:t>agriculture </a:t>
            </a:r>
            <a:r>
              <a:rPr lang="en-GB" b="1" dirty="0"/>
              <a:t>(blue section) remained larger than all   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5713295"/>
              </p:ext>
            </p:extLst>
          </p:nvPr>
        </p:nvGraphicFramePr>
        <p:xfrm>
          <a:off x="120597" y="1272223"/>
          <a:ext cx="7689903" cy="427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039823" y="5905500"/>
            <a:ext cx="5533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Sourc</a:t>
            </a:r>
            <a:endParaRPr lang="en-US" sz="1100" dirty="0"/>
          </a:p>
          <a:p>
            <a:r>
              <a:rPr lang="en-US" sz="1100" dirty="0"/>
              <a:t>WDI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2503715-3C2B-4CB4-9A60-596320BA5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612836"/>
            <a:ext cx="6238568" cy="573175"/>
          </a:xfrm>
        </p:spPr>
        <p:txBody>
          <a:bodyPr/>
          <a:lstStyle/>
          <a:p>
            <a:pPr algn="l"/>
            <a:r>
              <a:rPr lang="en-GB" dirty="0"/>
              <a:t>Key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6EF004-9CE1-47DD-9367-A32FDD7E39E2}"/>
              </a:ext>
            </a:extLst>
          </p:cNvPr>
          <p:cNvSpPr txBox="1"/>
          <p:nvPr/>
        </p:nvSpPr>
        <p:spPr>
          <a:xfrm>
            <a:off x="7315200" y="1653223"/>
            <a:ext cx="18288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Structural issues became more evident after rebasing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E2D78A-27A7-456A-895A-D85C5CE8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1EE-1F0C-364B-B1F1-D7A8A1ED46D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7138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0" y="1272222"/>
            <a:ext cx="533400" cy="2444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3D7A04-2DE1-49E0-A9A6-A8D062648AA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0597" y="5284426"/>
            <a:ext cx="7919223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Nigeria had the </a:t>
            </a:r>
            <a:r>
              <a:rPr lang="en-GB" b="1" dirty="0">
                <a:solidFill>
                  <a:srgbClr val="FF0000"/>
                </a:solidFill>
              </a:rPr>
              <a:t>largest agriculture </a:t>
            </a:r>
            <a:r>
              <a:rPr lang="en-GB" b="1" dirty="0"/>
              <a:t>sector (blue section) of the </a:t>
            </a:r>
            <a:r>
              <a:rPr lang="en-GB" b="1" dirty="0">
                <a:solidFill>
                  <a:srgbClr val="FF0000"/>
                </a:solidFill>
              </a:rPr>
              <a:t>MINT</a:t>
            </a:r>
            <a:r>
              <a:rPr lang="en-GB" b="1" dirty="0"/>
              <a:t> but the </a:t>
            </a:r>
            <a:r>
              <a:rPr lang="en-GB" b="1" dirty="0">
                <a:solidFill>
                  <a:srgbClr val="FF0000"/>
                </a:solidFill>
              </a:rPr>
              <a:t>smallest manufacturing </a:t>
            </a:r>
            <a:r>
              <a:rPr lang="en-GB" b="1" dirty="0"/>
              <a:t>sector (green section), although the new and larger services sector (in purple) was comparable</a:t>
            </a:r>
            <a:endParaRPr lang="en-GB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890508"/>
              </p:ext>
            </p:extLst>
          </p:nvPr>
        </p:nvGraphicFramePr>
        <p:xfrm>
          <a:off x="495300" y="1272222"/>
          <a:ext cx="6781800" cy="4012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140700" y="5905500"/>
            <a:ext cx="6142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Source:</a:t>
            </a:r>
          </a:p>
          <a:p>
            <a:r>
              <a:rPr lang="en-US" sz="1100" dirty="0"/>
              <a:t>WDI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5E10BD5-8726-458D-9F0E-C2A149D8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612836"/>
            <a:ext cx="6238568" cy="573175"/>
          </a:xfrm>
        </p:spPr>
        <p:txBody>
          <a:bodyPr/>
          <a:lstStyle/>
          <a:p>
            <a:pPr algn="l"/>
            <a:r>
              <a:rPr lang="en-GB" dirty="0"/>
              <a:t>Key results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11541B-A6A1-44E4-AE98-C0B100E8AF1A}"/>
              </a:ext>
            </a:extLst>
          </p:cNvPr>
          <p:cNvSpPr txBox="1"/>
          <p:nvPr/>
        </p:nvSpPr>
        <p:spPr>
          <a:xfrm>
            <a:off x="7315200" y="1653223"/>
            <a:ext cx="18288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Structural issues became more evident after rebasing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53368C-CDDB-4B6E-AB4B-00A63AFCA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1EE-1F0C-364B-B1F1-D7A8A1ED46D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73981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B83FD6-899A-40D4-9572-C19E9D8F0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0257"/>
          <a:stretch/>
        </p:blipFill>
        <p:spPr>
          <a:xfrm>
            <a:off x="147884" y="1564507"/>
            <a:ext cx="8854714" cy="529349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C9B364C-1223-40AD-9E2C-E5C5BC16B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612836"/>
            <a:ext cx="6238568" cy="573175"/>
          </a:xfrm>
        </p:spPr>
        <p:txBody>
          <a:bodyPr/>
          <a:lstStyle/>
          <a:p>
            <a:pPr algn="l"/>
            <a:r>
              <a:rPr lang="en-GB" dirty="0"/>
              <a:t>Key results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82B4F3-AE06-427C-A3C1-47816D8DD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1EE-1F0C-364B-B1F1-D7A8A1ED46D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6401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66DA7-9616-470F-A17D-16D7162844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Changes in key policy indices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B3ED54-F55E-482B-BD33-7D0CEBA7F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1EE-1F0C-364B-B1F1-D7A8A1ED46D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15663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6536"/>
            <a:ext cx="5100917" cy="685800"/>
          </a:xfrm>
        </p:spPr>
        <p:txBody>
          <a:bodyPr>
            <a:noAutofit/>
          </a:bodyPr>
          <a:lstStyle/>
          <a:p>
            <a:pPr algn="r"/>
            <a:r>
              <a:rPr lang="en-US" sz="3200" dirty="0"/>
              <a:t>Financial and monetary ratios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018230"/>
              </p:ext>
            </p:extLst>
          </p:nvPr>
        </p:nvGraphicFramePr>
        <p:xfrm>
          <a:off x="-19050" y="1652336"/>
          <a:ext cx="7696200" cy="4423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85127C8-3D71-4AD8-9F48-29F8DAC92482}"/>
              </a:ext>
            </a:extLst>
          </p:cNvPr>
          <p:cNvSpPr txBox="1"/>
          <p:nvPr/>
        </p:nvSpPr>
        <p:spPr>
          <a:xfrm>
            <a:off x="7315200" y="2022555"/>
            <a:ext cx="18288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Believed rising…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D86E75-5D82-4109-9F83-D7C776D74DA1}"/>
              </a:ext>
            </a:extLst>
          </p:cNvPr>
          <p:cNvSpPr txBox="1"/>
          <p:nvPr/>
        </p:nvSpPr>
        <p:spPr>
          <a:xfrm>
            <a:off x="7315200" y="3244334"/>
            <a:ext cx="18288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…but stable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826B5E-BC62-4B4B-87A5-007080DA0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1EE-1F0C-364B-B1F1-D7A8A1ED46D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92847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968312"/>
              </p:ext>
            </p:extLst>
          </p:nvPr>
        </p:nvGraphicFramePr>
        <p:xfrm>
          <a:off x="152400" y="1629887"/>
          <a:ext cx="7010400" cy="4736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27E03B8-911C-482F-8954-699818B2B53A}"/>
              </a:ext>
            </a:extLst>
          </p:cNvPr>
          <p:cNvSpPr txBox="1"/>
          <p:nvPr/>
        </p:nvSpPr>
        <p:spPr>
          <a:xfrm>
            <a:off x="7162800" y="1445221"/>
            <a:ext cx="18288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Believed rising…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20D450-E088-459D-8FB8-082A0AADC50E}"/>
              </a:ext>
            </a:extLst>
          </p:cNvPr>
          <p:cNvSpPr txBox="1"/>
          <p:nvPr/>
        </p:nvSpPr>
        <p:spPr>
          <a:xfrm>
            <a:off x="7162800" y="2667000"/>
            <a:ext cx="18288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…but stable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8DDC61A-4157-4E36-A7B3-26336D1F1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6536"/>
            <a:ext cx="5100917" cy="685800"/>
          </a:xfrm>
        </p:spPr>
        <p:txBody>
          <a:bodyPr>
            <a:noAutofit/>
          </a:bodyPr>
          <a:lstStyle/>
          <a:p>
            <a:pPr algn="r"/>
            <a:r>
              <a:rPr lang="en-US" sz="3200" dirty="0"/>
              <a:t>Financial and monetary ratios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45CA06A-2CE6-48D5-827E-DBEA0CED2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1EE-1F0C-364B-B1F1-D7A8A1ED46D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95043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E5736-8C3B-460B-AEBA-15E397BCBA94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529597"/>
              </p:ext>
            </p:extLst>
          </p:nvPr>
        </p:nvGraphicFramePr>
        <p:xfrm>
          <a:off x="314325" y="1495592"/>
          <a:ext cx="4324350" cy="4860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5938774"/>
              </p:ext>
            </p:extLst>
          </p:nvPr>
        </p:nvGraphicFramePr>
        <p:xfrm>
          <a:off x="4638675" y="1527857"/>
          <a:ext cx="4191000" cy="4860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615C6836-4BAF-4A85-B4AE-543E5D55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6536"/>
            <a:ext cx="2133601" cy="685800"/>
          </a:xfrm>
        </p:spPr>
        <p:txBody>
          <a:bodyPr>
            <a:noAutofit/>
          </a:bodyPr>
          <a:lstStyle/>
          <a:p>
            <a:pPr algn="r"/>
            <a:r>
              <a:rPr lang="en-US" sz="3200" dirty="0"/>
              <a:t>Fiscal ratios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19572C-9C05-409B-967B-7CCBF81B274F}"/>
              </a:ext>
            </a:extLst>
          </p:cNvPr>
          <p:cNvSpPr txBox="1"/>
          <p:nvPr/>
        </p:nvSpPr>
        <p:spPr>
          <a:xfrm>
            <a:off x="6686550" y="1072027"/>
            <a:ext cx="245745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Maintained trend </a:t>
            </a:r>
          </a:p>
        </p:txBody>
      </p:sp>
    </p:spTree>
    <p:extLst>
      <p:ext uri="{BB962C8B-B14F-4D97-AF65-F5344CB8AC3E}">
        <p14:creationId xmlns:p14="http://schemas.microsoft.com/office/powerpoint/2010/main" val="1894334344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651814"/>
              </p:ext>
            </p:extLst>
          </p:nvPr>
        </p:nvGraphicFramePr>
        <p:xfrm>
          <a:off x="57150" y="1652336"/>
          <a:ext cx="4267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8904010"/>
              </p:ext>
            </p:extLst>
          </p:nvPr>
        </p:nvGraphicFramePr>
        <p:xfrm>
          <a:off x="4540624" y="1652336"/>
          <a:ext cx="414617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B5D5C594-0768-4915-BA5A-750D51D36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6536"/>
            <a:ext cx="2133601" cy="685800"/>
          </a:xfrm>
        </p:spPr>
        <p:txBody>
          <a:bodyPr>
            <a:noAutofit/>
          </a:bodyPr>
          <a:lstStyle/>
          <a:p>
            <a:pPr algn="r"/>
            <a:r>
              <a:rPr lang="en-US" sz="3200" dirty="0"/>
              <a:t>Fiscal ratios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32811E-4B95-42AE-AE8B-F59D4D480C21}"/>
              </a:ext>
            </a:extLst>
          </p:cNvPr>
          <p:cNvSpPr txBox="1"/>
          <p:nvPr/>
        </p:nvSpPr>
        <p:spPr>
          <a:xfrm>
            <a:off x="7010398" y="1072027"/>
            <a:ext cx="213360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Maintained trend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9E9B4C8-01E0-41C3-8217-8DA268CB2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1EE-1F0C-364B-B1F1-D7A8A1ED46D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44661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E5736-8C3B-460B-AEBA-15E397BCBA94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2304872"/>
              </p:ext>
            </p:extLst>
          </p:nvPr>
        </p:nvGraphicFramePr>
        <p:xfrm>
          <a:off x="4648200" y="1495778"/>
          <a:ext cx="4248150" cy="5057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8065"/>
              </p:ext>
            </p:extLst>
          </p:nvPr>
        </p:nvGraphicFramePr>
        <p:xfrm>
          <a:off x="247650" y="1524000"/>
          <a:ext cx="432435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C7A4BB51-EE62-4129-A0C8-D54D356F8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6536"/>
            <a:ext cx="3867150" cy="685800"/>
          </a:xfrm>
        </p:spPr>
        <p:txBody>
          <a:bodyPr>
            <a:noAutofit/>
          </a:bodyPr>
          <a:lstStyle/>
          <a:p>
            <a:pPr algn="r"/>
            <a:r>
              <a:rPr lang="en-US" sz="3200" dirty="0"/>
              <a:t>External sector ratios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3915DE-4C3C-4CC3-961E-5FE6EE070314}"/>
              </a:ext>
            </a:extLst>
          </p:cNvPr>
          <p:cNvSpPr txBox="1"/>
          <p:nvPr/>
        </p:nvSpPr>
        <p:spPr>
          <a:xfrm>
            <a:off x="7010398" y="1072027"/>
            <a:ext cx="213360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Maintained trend </a:t>
            </a:r>
          </a:p>
        </p:txBody>
      </p:sp>
    </p:spTree>
    <p:extLst>
      <p:ext uri="{BB962C8B-B14F-4D97-AF65-F5344CB8AC3E}">
        <p14:creationId xmlns:p14="http://schemas.microsoft.com/office/powerpoint/2010/main" val="47529512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66DA7-9616-470F-A17D-16D7162844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Background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7B030B-512C-491F-92C7-1A4D09B56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1EE-1F0C-364B-B1F1-D7A8A1ED46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51198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E5736-8C3B-460B-AEBA-15E397BCBA94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4428407"/>
              </p:ext>
            </p:extLst>
          </p:nvPr>
        </p:nvGraphicFramePr>
        <p:xfrm>
          <a:off x="228600" y="1485900"/>
          <a:ext cx="6553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5966FA3F-A955-4E14-82CA-62DCEE69D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6536"/>
            <a:ext cx="3867150" cy="685800"/>
          </a:xfrm>
        </p:spPr>
        <p:txBody>
          <a:bodyPr>
            <a:noAutofit/>
          </a:bodyPr>
          <a:lstStyle/>
          <a:p>
            <a:pPr algn="r"/>
            <a:r>
              <a:rPr lang="en-US" sz="3200" dirty="0"/>
              <a:t>Income/welfare ratios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3FDEDD-D5CD-469E-A2AA-EDD712AD48BD}"/>
              </a:ext>
            </a:extLst>
          </p:cNvPr>
          <p:cNvSpPr txBox="1"/>
          <p:nvPr/>
        </p:nvSpPr>
        <p:spPr>
          <a:xfrm>
            <a:off x="7010398" y="1072027"/>
            <a:ext cx="213360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Believed flat…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95EFB6-9C6F-4CE0-AF2F-40D4793F836D}"/>
              </a:ext>
            </a:extLst>
          </p:cNvPr>
          <p:cNvSpPr txBox="1"/>
          <p:nvPr/>
        </p:nvSpPr>
        <p:spPr>
          <a:xfrm>
            <a:off x="7010398" y="2443627"/>
            <a:ext cx="213360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…but higher and rising slowly</a:t>
            </a:r>
          </a:p>
        </p:txBody>
      </p:sp>
    </p:spTree>
    <p:extLst>
      <p:ext uri="{BB962C8B-B14F-4D97-AF65-F5344CB8AC3E}">
        <p14:creationId xmlns:p14="http://schemas.microsoft.com/office/powerpoint/2010/main" val="1452166181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32418"/>
            <a:ext cx="2133600" cy="365125"/>
          </a:xfrm>
        </p:spPr>
        <p:txBody>
          <a:bodyPr/>
          <a:lstStyle/>
          <a:p>
            <a:fld id="{210E5736-8C3B-460B-AEBA-15E397BCBA94}" type="slidenum">
              <a:rPr lang="en-US" b="1" smtClean="0"/>
              <a:pPr/>
              <a:t>31</a:t>
            </a:fld>
            <a:endParaRPr lang="en-US" b="1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508287"/>
              </p:ext>
            </p:extLst>
          </p:nvPr>
        </p:nvGraphicFramePr>
        <p:xfrm>
          <a:off x="130629" y="1757268"/>
          <a:ext cx="4267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0781046"/>
              </p:ext>
            </p:extLst>
          </p:nvPr>
        </p:nvGraphicFramePr>
        <p:xfrm>
          <a:off x="4419600" y="1757268"/>
          <a:ext cx="4444482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4AC1B4EC-BC5D-4B94-9F62-F51DABDF00F1}"/>
              </a:ext>
            </a:extLst>
          </p:cNvPr>
          <p:cNvSpPr txBox="1">
            <a:spLocks/>
          </p:cNvSpPr>
          <p:nvPr/>
        </p:nvSpPr>
        <p:spPr>
          <a:xfrm>
            <a:off x="0" y="966536"/>
            <a:ext cx="5143500" cy="64633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/>
              <a:t>Social infrastructure spending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C5D725-8DF7-4D23-AC02-873194903099}"/>
              </a:ext>
            </a:extLst>
          </p:cNvPr>
          <p:cNvSpPr txBox="1"/>
          <p:nvPr/>
        </p:nvSpPr>
        <p:spPr>
          <a:xfrm>
            <a:off x="7010398" y="1072027"/>
            <a:ext cx="213360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Lower but maintained trend </a:t>
            </a:r>
          </a:p>
        </p:txBody>
      </p:sp>
    </p:spTree>
    <p:extLst>
      <p:ext uri="{BB962C8B-B14F-4D97-AF65-F5344CB8AC3E}">
        <p14:creationId xmlns:p14="http://schemas.microsoft.com/office/powerpoint/2010/main" val="915015124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CE65AB6-A7BA-43DB-B3DB-3E6C056A9A41}"/>
              </a:ext>
            </a:extLst>
          </p:cNvPr>
          <p:cNvSpPr txBox="1">
            <a:spLocks/>
          </p:cNvSpPr>
          <p:nvPr/>
        </p:nvSpPr>
        <p:spPr>
          <a:xfrm>
            <a:off x="2752725" y="2566736"/>
            <a:ext cx="363855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Lessons learned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CB326-2022-4E24-AB71-CA40AB92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1EE-1F0C-364B-B1F1-D7A8A1ED46D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16090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0" y="1272222"/>
            <a:ext cx="533400" cy="2444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3D7A04-2DE1-49E0-A9A6-A8D062648AAF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503307"/>
              </p:ext>
            </p:extLst>
          </p:nvPr>
        </p:nvGraphicFramePr>
        <p:xfrm>
          <a:off x="247650" y="1822384"/>
          <a:ext cx="8515349" cy="4091451"/>
        </p:xfrm>
        <a:graphic>
          <a:graphicData uri="http://schemas.openxmlformats.org/drawingml/2006/table">
            <a:tbl>
              <a:tblPr/>
              <a:tblGrid>
                <a:gridCol w="979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0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6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6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6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61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4727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Nominal GDP and per capita GDP of top 10 economies, 2013 (IMF)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Country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GDP USD </a:t>
                      </a:r>
                      <a:r>
                        <a:rPr lang="en-US" sz="1600" b="1" i="0" u="sng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trn</a:t>
                      </a:r>
                      <a:r>
                        <a:rPr lang="en-US" sz="16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Country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GDP US$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United States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16.79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Qatar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98,814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Luxumbourg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78,670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Japan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Singaporre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64,584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Germany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Norway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54,947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Brunei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53,431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United Kingdom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United States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53,101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Brazil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Switzerland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46,430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Russia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Canada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43,472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Italy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Australia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43,073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Austria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42,597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Nigeria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Nigeria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                2,689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4397" y="5997454"/>
            <a:ext cx="9099603" cy="822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Nominal GDP ranking improved but low per capita GDP remains a development challenge</a:t>
            </a:r>
            <a:endParaRPr lang="en-GB" sz="2000" b="1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B54188C-5334-4C02-956E-64780C1E4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6536"/>
            <a:ext cx="5067300" cy="685800"/>
          </a:xfrm>
        </p:spPr>
        <p:txBody>
          <a:bodyPr>
            <a:noAutofit/>
          </a:bodyPr>
          <a:lstStyle/>
          <a:p>
            <a:pPr algn="r"/>
            <a:r>
              <a:rPr lang="en-US" sz="3200" dirty="0"/>
              <a:t>Growth </a:t>
            </a:r>
            <a:r>
              <a:rPr lang="en-US" sz="3200" b="1" dirty="0"/>
              <a:t>IS </a:t>
            </a:r>
            <a:r>
              <a:rPr lang="en-US" sz="3200" b="1" u="sng" dirty="0"/>
              <a:t>NOT</a:t>
            </a:r>
            <a:r>
              <a:rPr lang="en-US" sz="3200" dirty="0"/>
              <a:t> development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BCD295-3B34-49A4-8CE2-9BA5E902F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1EE-1F0C-364B-B1F1-D7A8A1ED46DB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537CA0-DD84-417B-82EE-4546591F37D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4876800" cy="4701222"/>
          </a:xfrm>
        </p:spPr>
        <p:txBody>
          <a:bodyPr>
            <a:normAutofit/>
          </a:bodyPr>
          <a:lstStyle/>
          <a:p>
            <a:r>
              <a:rPr lang="en-US" sz="2400" b="1" dirty="0"/>
              <a:t>Inclusiveness &amp; collaboration: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Relevant MDAs need to know that their input is key in data production to support policymaking; </a:t>
            </a:r>
          </a:p>
          <a:p>
            <a:pPr>
              <a:lnSpc>
                <a:spcPct val="90000"/>
              </a:lnSpc>
              <a:spcAft>
                <a:spcPct val="10000"/>
              </a:spcAft>
            </a:pPr>
            <a:r>
              <a:rPr lang="en-US" sz="2400" b="1" dirty="0"/>
              <a:t>Consultation:</a:t>
            </a:r>
          </a:p>
          <a:p>
            <a:pPr lvl="1">
              <a:lnSpc>
                <a:spcPct val="90000"/>
              </a:lnSpc>
              <a:spcAft>
                <a:spcPct val="100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4 international National Accounts consultants (including AfDB/IMF/WB) &amp; 6 academics</a:t>
            </a:r>
          </a:p>
          <a:p>
            <a:pPr>
              <a:lnSpc>
                <a:spcPct val="90000"/>
              </a:lnSpc>
              <a:spcAft>
                <a:spcPct val="10000"/>
              </a:spcAft>
            </a:pPr>
            <a:r>
              <a:rPr lang="en-US" sz="2400" b="1" dirty="0"/>
              <a:t>Transparency:</a:t>
            </a:r>
          </a:p>
          <a:p>
            <a:pPr lvl="1">
              <a:lnSpc>
                <a:spcPct val="90000"/>
              </a:lnSpc>
              <a:spcAft>
                <a:spcPct val="100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Documentation of work, sources and methods</a:t>
            </a:r>
          </a:p>
          <a:p>
            <a:pPr>
              <a:lnSpc>
                <a:spcPct val="90000"/>
              </a:lnSpc>
              <a:spcAft>
                <a:spcPct val="10000"/>
              </a:spcAft>
            </a:pPr>
            <a:r>
              <a:rPr lang="en-US" sz="2400" b="1" dirty="0"/>
              <a:t>Communication:</a:t>
            </a:r>
          </a:p>
          <a:p>
            <a:pPr marL="685800" lvl="1">
              <a:buFont typeface="Courier New" panose="02070309020205020404" pitchFamily="49" charset="0"/>
              <a:buChar char="o"/>
            </a:pPr>
            <a:r>
              <a:rPr lang="en-US" sz="1800" dirty="0"/>
              <a:t>Create public awareness  and manage expectations </a:t>
            </a:r>
            <a:endParaRPr lang="en-US" sz="2000" b="1" dirty="0">
              <a:latin typeface="Tahoma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ECD189-EA65-4C62-B811-AF469F38F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72222"/>
            <a:ext cx="3581400" cy="4953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D0F50BF-C4D9-4AD4-9497-AC9A190D2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6536"/>
            <a:ext cx="5029200" cy="685800"/>
          </a:xfrm>
        </p:spPr>
        <p:txBody>
          <a:bodyPr>
            <a:noAutofit/>
          </a:bodyPr>
          <a:lstStyle/>
          <a:p>
            <a:pPr algn="r"/>
            <a:r>
              <a:rPr lang="en-US" sz="3200" dirty="0"/>
              <a:t>Lessons for statistical system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E77B9-5809-4DF3-832C-53ADDCA4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1EE-1F0C-364B-B1F1-D7A8A1ED46D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48963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CE65AB6-A7BA-43DB-B3DB-3E6C056A9A41}"/>
              </a:ext>
            </a:extLst>
          </p:cNvPr>
          <p:cNvSpPr txBox="1">
            <a:spLocks/>
          </p:cNvSpPr>
          <p:nvPr/>
        </p:nvSpPr>
        <p:spPr>
          <a:xfrm>
            <a:off x="2752725" y="2566736"/>
            <a:ext cx="363855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Conclusion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4AB224-9994-4302-B491-3CC5470AC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1EE-1F0C-364B-B1F1-D7A8A1ED46D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32151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F3040-001C-42F0-9E2D-98A24F60C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658100" cy="4838700"/>
          </a:xfrm>
        </p:spPr>
        <p:txBody>
          <a:bodyPr>
            <a:normAutofit/>
          </a:bodyPr>
          <a:lstStyle/>
          <a:p>
            <a:r>
              <a:rPr lang="en-GB" sz="2800" dirty="0"/>
              <a:t>Nigeria is already up to date in terms of:</a:t>
            </a:r>
          </a:p>
          <a:p>
            <a:pPr lvl="1"/>
            <a:r>
              <a:rPr lang="en-GB" sz="2400" dirty="0"/>
              <a:t>Conforming with SNA 2008</a:t>
            </a:r>
          </a:p>
          <a:p>
            <a:pPr lvl="1"/>
            <a:r>
              <a:rPr lang="en-GB" sz="2400" dirty="0"/>
              <a:t>Using the latest guidelines (ISIC Rev 4.0 and CPC v.2)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Additional data collection required to aid the rebasing of GDP from 2010 to 2017</a:t>
            </a:r>
          </a:p>
          <a:p>
            <a:pPr lvl="1"/>
            <a:r>
              <a:rPr lang="en-GB" sz="2400" dirty="0"/>
              <a:t>National Living Standard Survey (NLSS) available in 2019</a:t>
            </a:r>
          </a:p>
          <a:p>
            <a:pPr lvl="1"/>
            <a:r>
              <a:rPr lang="en-GB" sz="2400" dirty="0"/>
              <a:t>Sector surveys</a:t>
            </a:r>
          </a:p>
          <a:p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30D14CA-9243-4A7D-99D9-1673FD11B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6536"/>
            <a:ext cx="2114550" cy="685800"/>
          </a:xfrm>
        </p:spPr>
        <p:txBody>
          <a:bodyPr>
            <a:noAutofit/>
          </a:bodyPr>
          <a:lstStyle/>
          <a:p>
            <a:pPr algn="r"/>
            <a:r>
              <a:rPr lang="en-US" sz="3200" dirty="0"/>
              <a:t>Conclusion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A1E3A8C-D0A8-4A65-ACF6-DDBA71C65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1EE-1F0C-364B-B1F1-D7A8A1ED46D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90589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726EA-4EE6-47BA-95E9-2AC8AEB83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2050"/>
            <a:ext cx="8229600" cy="49641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000" dirty="0"/>
              <a:t>There were challenges in the exercise:</a:t>
            </a:r>
          </a:p>
          <a:p>
            <a:r>
              <a:rPr lang="en-GB" sz="2400" dirty="0"/>
              <a:t>Significant changes led to need to explain why the constant GDP growth rates have been “revised” compared with those previously published</a:t>
            </a:r>
          </a:p>
          <a:p>
            <a:pPr lvl="1"/>
            <a:r>
              <a:rPr lang="en-GB" sz="2000" b="1" i="1" dirty="0"/>
              <a:t>Rather than</a:t>
            </a:r>
            <a:r>
              <a:rPr lang="en-GB" sz="2000" dirty="0"/>
              <a:t>: “a routine statistical exercise”</a:t>
            </a:r>
          </a:p>
          <a:p>
            <a:r>
              <a:rPr lang="en-GB" sz="2400" dirty="0"/>
              <a:t>Previously “favourable” ratios became “less favourable”</a:t>
            </a:r>
          </a:p>
          <a:p>
            <a:r>
              <a:rPr lang="en-GB" sz="2400" dirty="0"/>
              <a:t>Low statistical literacy among the general public resulting in some speculation about motives</a:t>
            </a:r>
          </a:p>
          <a:p>
            <a:r>
              <a:rPr lang="en-GB" sz="2400" dirty="0"/>
              <a:t>Special financing was required.</a:t>
            </a:r>
          </a:p>
          <a:p>
            <a:pPr marL="0" indent="0">
              <a:buNone/>
            </a:pPr>
            <a:endParaRPr lang="en-GB" sz="28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GB" sz="2800" dirty="0">
                <a:highlight>
                  <a:srgbClr val="FFFF00"/>
                </a:highlight>
              </a:rPr>
              <a:t>But the three most lasting impacts on the NSS</a:t>
            </a:r>
            <a:r>
              <a:rPr lang="en-GB" sz="2800" dirty="0"/>
              <a:t>:</a:t>
            </a:r>
          </a:p>
          <a:p>
            <a:pPr lvl="1"/>
            <a:r>
              <a:rPr lang="en-GB" sz="2400" dirty="0"/>
              <a:t>an excellent learning opportunity</a:t>
            </a:r>
          </a:p>
          <a:p>
            <a:pPr lvl="1"/>
            <a:r>
              <a:rPr lang="en-GB" sz="2400" dirty="0"/>
              <a:t>strengthened statistical capacity &amp; coordination</a:t>
            </a:r>
          </a:p>
          <a:p>
            <a:pPr lvl="1"/>
            <a:r>
              <a:rPr lang="en-GB" sz="2400" dirty="0"/>
              <a:t>improved sector policy intervention and targeting </a:t>
            </a:r>
          </a:p>
          <a:p>
            <a:endParaRPr lang="en-GB" sz="24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F386AF-1007-454F-894A-C93276782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1EE-1F0C-364B-B1F1-D7A8A1ED46D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40127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22E4B-4254-4AD2-8C57-FB14EDA5D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D93FB-7A2D-4F06-ACDC-672F9D822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0187"/>
            <a:ext cx="9144000" cy="541361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B1E1F4-62B1-4025-8B30-8BD8E1D32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1EE-1F0C-364B-B1F1-D7A8A1ED46D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67684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C8B71C-4EFD-406D-82D8-F6ADC8A6F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7BAB-5488-455B-BA91-C7AE9D02BD66}" type="slidenum">
              <a:rPr lang="en-GB" smtClean="0"/>
              <a:pPr/>
              <a:t>39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47BB0B-0F24-405E-B8EC-16B59840F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0"/>
            <a:ext cx="9143999" cy="3276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8EDAB2-0A0F-4350-97D8-E7CFA5FAC0A2}"/>
              </a:ext>
            </a:extLst>
          </p:cNvPr>
          <p:cNvSpPr txBox="1"/>
          <p:nvPr/>
        </p:nvSpPr>
        <p:spPr>
          <a:xfrm>
            <a:off x="2209800" y="945764"/>
            <a:ext cx="5181600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1167219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D5E7F6-79C0-4C95-AA6F-ED609DB9D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21529"/>
            <a:ext cx="7981950" cy="192404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90000"/>
              </a:lnSpc>
              <a:spcAft>
                <a:spcPct val="10000"/>
              </a:spcAft>
              <a:buNone/>
            </a:pPr>
            <a:r>
              <a:rPr lang="en-US" sz="2800" b="1" i="1" dirty="0">
                <a:solidFill>
                  <a:srgbClr val="FF0000"/>
                </a:solidFill>
              </a:rPr>
              <a:t>Rebasing</a:t>
            </a:r>
          </a:p>
          <a:p>
            <a:pPr marL="0" indent="0">
              <a:lnSpc>
                <a:spcPct val="90000"/>
              </a:lnSpc>
              <a:spcAft>
                <a:spcPct val="10000"/>
              </a:spcAft>
              <a:buNone/>
            </a:pPr>
            <a:r>
              <a:rPr lang="en-US" sz="2800" dirty="0"/>
              <a:t>- replacing the present price structure with a new or more recent price structure of the base year. This involves: </a:t>
            </a:r>
          </a:p>
          <a:p>
            <a:pPr marL="594360" lvl="2" indent="-320040">
              <a:lnSpc>
                <a:spcPct val="90000"/>
              </a:lnSpc>
              <a:spcBef>
                <a:spcPts val="700"/>
              </a:spcBef>
              <a:spcAft>
                <a:spcPct val="10000"/>
              </a:spcAft>
              <a:buSzPct val="60000"/>
              <a:buFont typeface="Wingdings"/>
              <a:buChar char=""/>
            </a:pPr>
            <a:r>
              <a:rPr lang="en-US" sz="2800" dirty="0"/>
              <a:t>Changing price and quantity base for individual price and quantity relatives</a:t>
            </a:r>
          </a:p>
          <a:p>
            <a:pPr marL="594360" lvl="2" indent="-320040">
              <a:lnSpc>
                <a:spcPct val="90000"/>
              </a:lnSpc>
              <a:spcBef>
                <a:spcPts val="700"/>
              </a:spcBef>
              <a:spcAft>
                <a:spcPct val="10000"/>
              </a:spcAft>
              <a:buSzPct val="60000"/>
              <a:buFont typeface="Wingdings"/>
              <a:buChar char=""/>
            </a:pPr>
            <a:r>
              <a:rPr lang="en-US" sz="2800" dirty="0"/>
              <a:t>Updating weights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15920-FF22-47E0-A221-5C24A580D3D9}"/>
              </a:ext>
            </a:extLst>
          </p:cNvPr>
          <p:cNvSpPr txBox="1"/>
          <p:nvPr/>
        </p:nvSpPr>
        <p:spPr>
          <a:xfrm>
            <a:off x="114300" y="889575"/>
            <a:ext cx="798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  <a:ea typeface="+mj-ea"/>
                <a:cs typeface="+mj-cs"/>
              </a:rPr>
              <a:t>Rebasing / re-benchmarking?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2F5EFF-19F4-4EB8-BEFE-8B10C4E19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1EE-1F0C-364B-B1F1-D7A8A1ED46DB}" type="slidenum">
              <a:rPr lang="en-US" smtClean="0"/>
              <a:t>4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9E684A-0CAC-4EF7-A97F-23FB91CDE633}"/>
              </a:ext>
            </a:extLst>
          </p:cNvPr>
          <p:cNvSpPr txBox="1"/>
          <p:nvPr/>
        </p:nvSpPr>
        <p:spPr>
          <a:xfrm>
            <a:off x="457200" y="1535906"/>
            <a:ext cx="7639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Completed in 2014 with base year updated from 1990 to 2010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Economic activities increased from 33 to 46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Transition to SNA 2008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EDA951-2E0F-4526-BF20-3DC54A9867FF}"/>
              </a:ext>
            </a:extLst>
          </p:cNvPr>
          <p:cNvSpPr/>
          <p:nvPr/>
        </p:nvSpPr>
        <p:spPr>
          <a:xfrm>
            <a:off x="457200" y="4885105"/>
            <a:ext cx="8382000" cy="1434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200" b="1" i="1" dirty="0">
                <a:solidFill>
                  <a:srgbClr val="FF0000"/>
                </a:solidFill>
              </a:rPr>
              <a:t>Re-benchmarking:</a:t>
            </a:r>
          </a:p>
          <a:p>
            <a:pPr marL="594360" lvl="2" indent="-320040">
              <a:lnSpc>
                <a:spcPct val="90000"/>
              </a:lnSpc>
              <a:spcBef>
                <a:spcPts val="700"/>
              </a:spcBef>
              <a:spcAft>
                <a:spcPct val="10000"/>
              </a:spcAft>
              <a:buSzPct val="60000"/>
              <a:buFont typeface="Wingdings"/>
              <a:buChar char=""/>
            </a:pPr>
            <a:r>
              <a:rPr lang="en-GB" sz="2200" dirty="0"/>
              <a:t>involves incorporating those economic activities which were not in existence at the old base year, or were not being adequately captured within the GDP compilation framework</a:t>
            </a:r>
          </a:p>
        </p:txBody>
      </p:sp>
    </p:spTree>
    <p:extLst>
      <p:ext uri="{BB962C8B-B14F-4D97-AF65-F5344CB8AC3E}">
        <p14:creationId xmlns:p14="http://schemas.microsoft.com/office/powerpoint/2010/main" val="64444437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DB045C1-3E57-4486-B082-5A418215714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25910" y="1548581"/>
            <a:ext cx="7595418" cy="4704734"/>
          </a:xfrm>
        </p:spPr>
        <p:txBody>
          <a:bodyPr>
            <a:noAutofit/>
          </a:bodyPr>
          <a:lstStyle/>
          <a:p>
            <a:pPr lvl="0"/>
            <a:r>
              <a:rPr lang="en-GB" sz="2000" b="1" dirty="0">
                <a:latin typeface="+mj-lt"/>
                <a:cs typeface="Times New Roman" pitchFamily="18" charset="0"/>
              </a:rPr>
              <a:t>Economies are dynamic</a:t>
            </a:r>
            <a:r>
              <a:rPr lang="en-GB" sz="2000" dirty="0">
                <a:latin typeface="+mj-lt"/>
                <a:cs typeface="Times New Roman" pitchFamily="18" charset="0"/>
              </a:rPr>
              <a:t>: growth, recession </a:t>
            </a:r>
          </a:p>
          <a:p>
            <a:pPr lvl="0"/>
            <a:endParaRPr lang="en-GB" sz="700" dirty="0">
              <a:latin typeface="+mj-lt"/>
              <a:cs typeface="Times New Roman" pitchFamily="18" charset="0"/>
            </a:endParaRPr>
          </a:p>
          <a:p>
            <a:pPr lvl="0"/>
            <a:r>
              <a:rPr lang="en-GB" sz="2000" b="1" dirty="0">
                <a:latin typeface="+mj-lt"/>
                <a:cs typeface="Times New Roman" pitchFamily="18" charset="0"/>
              </a:rPr>
              <a:t>Over time, prices change and the structure of an economy  changes  </a:t>
            </a:r>
          </a:p>
          <a:p>
            <a:pPr lvl="1"/>
            <a:r>
              <a:rPr lang="en-GB" sz="2000" dirty="0">
                <a:latin typeface="+mj-lt"/>
                <a:cs typeface="Times New Roman" pitchFamily="18" charset="0"/>
              </a:rPr>
              <a:t>introduction of new products  </a:t>
            </a:r>
          </a:p>
          <a:p>
            <a:pPr lvl="1"/>
            <a:r>
              <a:rPr lang="en-GB" sz="2000" dirty="0">
                <a:latin typeface="+mj-lt"/>
                <a:cs typeface="Times New Roman" pitchFamily="18" charset="0"/>
              </a:rPr>
              <a:t>alteration in the variety of products and services due to technological innovations and developments</a:t>
            </a:r>
          </a:p>
          <a:p>
            <a:pPr lvl="1"/>
            <a:endParaRPr lang="en-US" sz="800" dirty="0">
              <a:latin typeface="+mj-lt"/>
              <a:cs typeface="Times New Roman" pitchFamily="18" charset="0"/>
            </a:endParaRPr>
          </a:p>
          <a:p>
            <a:pPr lvl="0"/>
            <a:r>
              <a:rPr lang="en-GB" sz="2000" b="1" dirty="0">
                <a:latin typeface="+mj-lt"/>
                <a:cs typeface="Times New Roman" pitchFamily="18" charset="0"/>
              </a:rPr>
              <a:t>Changes in consumption</a:t>
            </a:r>
          </a:p>
          <a:p>
            <a:pPr lvl="0"/>
            <a:endParaRPr lang="en-GB" sz="900" dirty="0">
              <a:latin typeface="+mj-lt"/>
              <a:cs typeface="Times New Roman" pitchFamily="18" charset="0"/>
            </a:endParaRPr>
          </a:p>
          <a:p>
            <a:pPr>
              <a:lnSpc>
                <a:spcPct val="80000"/>
              </a:lnSpc>
              <a:spcAft>
                <a:spcPct val="10000"/>
              </a:spcAft>
            </a:pPr>
            <a:r>
              <a:rPr lang="en-US" sz="2000" b="1" dirty="0">
                <a:latin typeface="+mj-lt"/>
                <a:cs typeface="Times New Roman" pitchFamily="18" charset="0"/>
              </a:rPr>
              <a:t>Price structure of the economy changes </a:t>
            </a:r>
          </a:p>
          <a:p>
            <a:pPr lvl="1">
              <a:lnSpc>
                <a:spcPct val="80000"/>
              </a:lnSpc>
              <a:spcAft>
                <a:spcPct val="10000"/>
              </a:spcAft>
            </a:pPr>
            <a:r>
              <a:rPr lang="en-US" sz="2000" dirty="0">
                <a:latin typeface="+mj-lt"/>
                <a:cs typeface="Times New Roman" pitchFamily="18" charset="0"/>
              </a:rPr>
              <a:t>base year structure becomes less representative of the economy as time progresses</a:t>
            </a:r>
          </a:p>
          <a:p>
            <a:pPr lvl="1">
              <a:lnSpc>
                <a:spcPct val="80000"/>
              </a:lnSpc>
              <a:spcAft>
                <a:spcPct val="10000"/>
              </a:spcAft>
            </a:pPr>
            <a:r>
              <a:rPr lang="en-US" sz="2000" dirty="0">
                <a:latin typeface="+mj-lt"/>
                <a:cs typeface="Times New Roman" pitchFamily="18" charset="0"/>
              </a:rPr>
              <a:t>substitution effect: Consumers move away from relatively more expensive products to buy goods with relatively cheaper prices.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066E85-EC56-48F1-92EE-3CE10AA6C955}"/>
              </a:ext>
            </a:extLst>
          </p:cNvPr>
          <p:cNvSpPr txBox="1"/>
          <p:nvPr/>
        </p:nvSpPr>
        <p:spPr>
          <a:xfrm>
            <a:off x="0" y="889575"/>
            <a:ext cx="798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  <a:ea typeface="+mj-ea"/>
                <a:cs typeface="+mj-cs"/>
              </a:rPr>
              <a:t>Why GDP rebasing / re-benchmarking?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25BEFA2-C08E-432A-8B7E-2DDFAA5B8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1EE-1F0C-364B-B1F1-D7A8A1ED46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46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B523C-E9DD-4159-846A-EFBEC2AA4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842445"/>
            <a:ext cx="6238568" cy="661884"/>
          </a:xfrm>
        </p:spPr>
        <p:txBody>
          <a:bodyPr/>
          <a:lstStyle/>
          <a:p>
            <a:pPr algn="l"/>
            <a:r>
              <a:rPr lang="en-GB" sz="3600" dirty="0"/>
              <a:t>Key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28519-F308-4BA5-8A69-2E2D5A92B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Enables policy makers, analysts investors etc to obtain a more accurate picture and a better understanding of economic structure</a:t>
            </a:r>
          </a:p>
          <a:p>
            <a:r>
              <a:rPr lang="en-GB" sz="2400" dirty="0"/>
              <a:t>Inform policy decisions and program design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i="1" dirty="0"/>
              <a:t>System of National Accounts (SNA2008) recommends rebasing every 5 years but…</a:t>
            </a:r>
          </a:p>
          <a:p>
            <a:r>
              <a:rPr lang="en-GB" sz="2400" dirty="0"/>
              <a:t>some countries keep the same base period for as many as 10 years or 5 years, and some changing the base period every year</a:t>
            </a:r>
          </a:p>
          <a:p>
            <a:endParaRPr lang="en-GB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6E5065-42DF-43E6-B7ED-85FE9E6DB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1EE-1F0C-364B-B1F1-D7A8A1ED46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1856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66DA7-9616-470F-A17D-16D7162844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030186-92D9-4465-AA8A-D20191062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1EE-1F0C-364B-B1F1-D7A8A1ED46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2169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0" y="1272222"/>
            <a:ext cx="533400" cy="2444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3D7A04-2DE1-49E0-A9A6-A8D062648AAF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419563"/>
              </p:ext>
            </p:extLst>
          </p:nvPr>
        </p:nvGraphicFramePr>
        <p:xfrm>
          <a:off x="650950" y="1574920"/>
          <a:ext cx="7986932" cy="4661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3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9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7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7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2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Country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Old Base  Year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New Base Year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Number of years between base years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 % Difference in GDP after rebasing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9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Argentina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1986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1993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-8.2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9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Botswana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1993/1994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2006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-10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9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Chile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1986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1996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9.9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9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Guatemala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1958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2001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43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-10.7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39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Honduras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1978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2000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22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19.2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39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Lesotho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1995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2004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-4.4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39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Morocco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1988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1998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11.7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39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Nicaragua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1980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1994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14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70.0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39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Niger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1987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2006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2.5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39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Nigeria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1990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2010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???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39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Paraguay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1982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1994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-11.6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39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Sierra Leone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2001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2006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25.6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39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Tanzania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2001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2007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39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Tunisia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1990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1997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9.8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39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Uganda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1997/1998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2002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10.5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39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Venezuela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1984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1997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-3.2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5" marR="51495" marT="0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858C401A-6500-4184-87F8-CBB16BAEE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0" y="842445"/>
            <a:ext cx="7986931" cy="661884"/>
          </a:xfrm>
        </p:spPr>
        <p:txBody>
          <a:bodyPr/>
          <a:lstStyle/>
          <a:p>
            <a:pPr algn="l"/>
            <a:r>
              <a:rPr lang="en-GB" sz="3600" dirty="0"/>
              <a:t>Country comparison of base year</a:t>
            </a:r>
            <a:r>
              <a:rPr lang="en-GB" sz="2400" dirty="0"/>
              <a:t>*</a:t>
            </a:r>
            <a:endParaRPr lang="en-GB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E12C37-B98E-499F-B8E0-845615FCD4C7}"/>
              </a:ext>
            </a:extLst>
          </p:cNvPr>
          <p:cNvSpPr txBox="1"/>
          <p:nvPr/>
        </p:nvSpPr>
        <p:spPr>
          <a:xfrm>
            <a:off x="6038850" y="5991798"/>
            <a:ext cx="2599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/>
              <a:t>*as at April 2014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1ED206-2DB7-4BFA-84D9-66C218E28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1EE-1F0C-364B-B1F1-D7A8A1ED46D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35906"/>
            <a:ext cx="7239000" cy="4998758"/>
          </a:xfrm>
        </p:spPr>
        <p:txBody>
          <a:bodyPr>
            <a:normAutofit/>
          </a:bodyPr>
          <a:lstStyle/>
          <a:p>
            <a:r>
              <a:rPr lang="en-US" sz="2400" dirty="0"/>
              <a:t>Four major methodological pillars</a:t>
            </a:r>
          </a:p>
          <a:p>
            <a:pPr lvl="2"/>
            <a:r>
              <a:rPr lang="en-US" sz="2000" dirty="0"/>
              <a:t>The System of National Accounts (SNA 2008 version), </a:t>
            </a:r>
          </a:p>
          <a:p>
            <a:pPr lvl="2"/>
            <a:r>
              <a:rPr lang="en-US" sz="2000" dirty="0"/>
              <a:t>The International Standard Industrial Classification (ISIC Revision 4), </a:t>
            </a:r>
          </a:p>
          <a:p>
            <a:pPr lvl="2"/>
            <a:r>
              <a:rPr lang="en-US" sz="2000" dirty="0"/>
              <a:t>The Central Product Classification (CPC version 2) </a:t>
            </a:r>
          </a:p>
          <a:p>
            <a:pPr lvl="2"/>
            <a:r>
              <a:rPr lang="en-US" sz="2000" dirty="0"/>
              <a:t>The development of a Supply and Use Table/matrix (SUT)</a:t>
            </a:r>
          </a:p>
          <a:p>
            <a:r>
              <a:rPr lang="en-US" sz="2400" dirty="0"/>
              <a:t>NBS conducted 14 sector surveys</a:t>
            </a:r>
            <a:endParaRPr lang="en-US" sz="1800" i="1" dirty="0"/>
          </a:p>
          <a:p>
            <a:r>
              <a:rPr lang="en-US" sz="2400" dirty="0"/>
              <a:t>Additional data collected from various MDAs, and private businesses:</a:t>
            </a:r>
          </a:p>
          <a:p>
            <a:pPr lvl="2"/>
            <a:r>
              <a:rPr lang="en-US" sz="2000" dirty="0"/>
              <a:t> FIRS, </a:t>
            </a:r>
            <a:r>
              <a:rPr lang="en-US" sz="2000" dirty="0" err="1"/>
              <a:t>MoF</a:t>
            </a:r>
            <a:r>
              <a:rPr lang="en-US" sz="2000" dirty="0"/>
              <a:t>, SEC,CBN, Customs, MAN, REDAN, NEITI, MTN, Validation by International and Domestic experts </a:t>
            </a:r>
          </a:p>
          <a:p>
            <a:pPr lvl="2"/>
            <a:r>
              <a:rPr lang="en-US" sz="2000" dirty="0"/>
              <a:t>IMF, World Bank, ADB, 6 renowned economists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0" y="1272222"/>
            <a:ext cx="533400" cy="2444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3D7A04-2DE1-49E0-A9A6-A8D062648AA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2FBF89-2B69-4D02-A435-8F3EB4854DDD}"/>
              </a:ext>
            </a:extLst>
          </p:cNvPr>
          <p:cNvSpPr txBox="1"/>
          <p:nvPr/>
        </p:nvSpPr>
        <p:spPr>
          <a:xfrm>
            <a:off x="152400" y="889575"/>
            <a:ext cx="798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  <a:ea typeface="+mj-ea"/>
                <a:cs typeface="+mj-cs"/>
              </a:rPr>
              <a:t>Key activities undertaken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93F076-2921-4C04-8559-6045F9E2F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1EE-1F0C-364B-B1F1-D7A8A1ED46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3246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1592</Words>
  <Application>Microsoft Office PowerPoint</Application>
  <PresentationFormat>On-screen Show (4:3)</PresentationFormat>
  <Paragraphs>478</Paragraphs>
  <Slides>39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Century Gothic</vt:lpstr>
      <vt:lpstr>Courier New</vt:lpstr>
      <vt:lpstr>Tahoma</vt:lpstr>
      <vt:lpstr>Times New Roman</vt:lpstr>
      <vt:lpstr>Wingdings</vt:lpstr>
      <vt:lpstr>Office Theme</vt:lpstr>
      <vt:lpstr>PowerPoint Presentation</vt:lpstr>
      <vt:lpstr>Contents</vt:lpstr>
      <vt:lpstr>Background</vt:lpstr>
      <vt:lpstr>PowerPoint Presentation</vt:lpstr>
      <vt:lpstr>PowerPoint Presentation</vt:lpstr>
      <vt:lpstr>Key benefits</vt:lpstr>
      <vt:lpstr>Process</vt:lpstr>
      <vt:lpstr>Country comparison of base year*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results</vt:lpstr>
      <vt:lpstr>Key results</vt:lpstr>
      <vt:lpstr>Key results</vt:lpstr>
      <vt:lpstr>Key results</vt:lpstr>
      <vt:lpstr>PowerPoint Presentation</vt:lpstr>
      <vt:lpstr>PowerPoint Presentation</vt:lpstr>
      <vt:lpstr>Key results</vt:lpstr>
      <vt:lpstr>Key results</vt:lpstr>
      <vt:lpstr>Key results</vt:lpstr>
      <vt:lpstr>Changes in key policy indices</vt:lpstr>
      <vt:lpstr>Financial and monetary ratios</vt:lpstr>
      <vt:lpstr>Financial and monetary ratios</vt:lpstr>
      <vt:lpstr>Fiscal ratios</vt:lpstr>
      <vt:lpstr>Fiscal ratios</vt:lpstr>
      <vt:lpstr>External sector ratios</vt:lpstr>
      <vt:lpstr>Income/welfare ratios</vt:lpstr>
      <vt:lpstr>PowerPoint Presentation</vt:lpstr>
      <vt:lpstr>PowerPoint Presentation</vt:lpstr>
      <vt:lpstr>Growth IS NOT development</vt:lpstr>
      <vt:lpstr>Lessons for statistical system</vt:lpstr>
      <vt:lpstr>PowerPoint Presentation</vt:lpstr>
      <vt:lpstr>Conclusion</vt:lpstr>
      <vt:lpstr>PowerPoint Presentation</vt:lpstr>
      <vt:lpstr>PowerPoint Presentation</vt:lpstr>
      <vt:lpstr>PowerPoint Presentation</vt:lpstr>
    </vt:vector>
  </TitlesOfParts>
  <Manager/>
  <Company>vuyokazis@statssa.gov.za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Vuyokazi Sodo</dc:creator>
  <cp:keywords/>
  <dc:description/>
  <cp:lastModifiedBy>David Boko</cp:lastModifiedBy>
  <cp:revision>46</cp:revision>
  <dcterms:created xsi:type="dcterms:W3CDTF">2018-09-10T12:40:47Z</dcterms:created>
  <dcterms:modified xsi:type="dcterms:W3CDTF">2018-09-30T20:51:41Z</dcterms:modified>
  <cp:category/>
</cp:coreProperties>
</file>