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7" r:id="rId2"/>
    <p:sldId id="258" r:id="rId3"/>
    <p:sldId id="259" r:id="rId4"/>
    <p:sldId id="261" r:id="rId5"/>
    <p:sldId id="272" r:id="rId6"/>
    <p:sldId id="273" r:id="rId7"/>
    <p:sldId id="267" r:id="rId8"/>
    <p:sldId id="262" r:id="rId9"/>
    <p:sldId id="268" r:id="rId10"/>
    <p:sldId id="263" r:id="rId11"/>
    <p:sldId id="266" r:id="rId12"/>
    <p:sldId id="260" r:id="rId13"/>
    <p:sldId id="269" r:id="rId14"/>
    <p:sldId id="270" r:id="rId15"/>
    <p:sldId id="271" r:id="rId16"/>
    <p:sldId id="25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469"/>
    <a:srgbClr val="21E469"/>
    <a:srgbClr val="CDC87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7D9B31-4C60-8E45-AFA6-67E1359CDA4B}" type="datetimeFigureOut">
              <a:rPr lang="en-US" smtClean="0"/>
              <a:t>9/28/2018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7F9F65-DC37-7A42-8358-6DCBE07DA257}" type="slidenum">
              <a:rPr lang="en-US" smtClean="0"/>
              <a:t>‹N°›</a:t>
            </a:fld>
            <a:endParaRPr lang="en-US"/>
          </a:p>
        </p:txBody>
      </p:sp>
    </p:spTree>
    <p:extLst>
      <p:ext uri="{BB962C8B-B14F-4D97-AF65-F5344CB8AC3E}">
        <p14:creationId xmlns:p14="http://schemas.microsoft.com/office/powerpoint/2010/main" val="12366463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130767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19645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1920823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2669381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163718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43285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693994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1063325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46717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336486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‹N°›</a:t>
            </a:fld>
            <a:endParaRPr lang="en-US"/>
          </a:p>
        </p:txBody>
      </p:sp>
    </p:spTree>
    <p:extLst>
      <p:ext uri="{BB962C8B-B14F-4D97-AF65-F5344CB8AC3E}">
        <p14:creationId xmlns:p14="http://schemas.microsoft.com/office/powerpoint/2010/main" val="2346628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PT.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847959"/>
          </a:xfrm>
          <a:prstGeom prst="rect">
            <a:avLst/>
          </a:prstGeom>
        </p:spPr>
      </p:pic>
      <p:pic>
        <p:nvPicPr>
          <p:cNvPr id="10" name="Picture 9" descr="EAP Programme-02.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6242839"/>
            <a:ext cx="9144000" cy="615161"/>
          </a:xfrm>
          <a:prstGeom prst="rect">
            <a:avLst/>
          </a:prstGeom>
        </p:spPr>
      </p:pic>
    </p:spTree>
    <p:extLst>
      <p:ext uri="{BB962C8B-B14F-4D97-AF65-F5344CB8AC3E}">
        <p14:creationId xmlns:p14="http://schemas.microsoft.com/office/powerpoint/2010/main" val="484143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ord Header 300-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187115"/>
          </a:xfrm>
          <a:prstGeom prst="rect">
            <a:avLst/>
          </a:prstGeom>
        </p:spPr>
      </p:pic>
      <p:sp>
        <p:nvSpPr>
          <p:cNvPr id="6" name="Rectangle 5"/>
          <p:cNvSpPr/>
          <p:nvPr/>
        </p:nvSpPr>
        <p:spPr>
          <a:xfrm>
            <a:off x="0" y="2845643"/>
            <a:ext cx="9144000" cy="3157166"/>
          </a:xfrm>
          <a:prstGeom prst="rect">
            <a:avLst/>
          </a:prstGeom>
          <a:solidFill>
            <a:srgbClr val="E9E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1" algn="ctr"/>
            <a:endParaRPr lang="en-US" sz="3600" dirty="0" smtClean="0">
              <a:solidFill>
                <a:schemeClr val="tx1"/>
              </a:solidFill>
              <a:latin typeface="Arial"/>
              <a:cs typeface="Arial"/>
            </a:endParaRPr>
          </a:p>
        </p:txBody>
      </p:sp>
      <p:sp>
        <p:nvSpPr>
          <p:cNvPr id="10" name="TextBox 9"/>
          <p:cNvSpPr txBox="1"/>
          <p:nvPr/>
        </p:nvSpPr>
        <p:spPr>
          <a:xfrm>
            <a:off x="689547" y="2362123"/>
            <a:ext cx="7824865" cy="2062103"/>
          </a:xfrm>
          <a:prstGeom prst="rect">
            <a:avLst/>
          </a:prstGeom>
          <a:noFill/>
        </p:spPr>
        <p:txBody>
          <a:bodyPr wrap="square" rtlCol="0" anchor="ctr">
            <a:spAutoFit/>
          </a:bodyPr>
          <a:lstStyle/>
          <a:p>
            <a:pPr marL="0" lvl="1" algn="ctr"/>
            <a:r>
              <a:rPr lang="fr-FR" sz="3200" dirty="0" smtClean="0">
                <a:solidFill>
                  <a:srgbClr val="FF0000"/>
                </a:solidFill>
                <a:latin typeface="Arial"/>
                <a:cs typeface="Arial"/>
              </a:rPr>
              <a:t>Session 8:</a:t>
            </a:r>
            <a:r>
              <a:rPr lang="fr-FR" sz="3200" dirty="0" smtClean="0">
                <a:latin typeface="Arial"/>
                <a:cs typeface="Arial"/>
              </a:rPr>
              <a:t> </a:t>
            </a:r>
          </a:p>
          <a:p>
            <a:pPr marL="0" lvl="1" algn="ctr"/>
            <a:r>
              <a:rPr lang="fr-FR" sz="3200" b="1" dirty="0">
                <a:latin typeface="Arial"/>
                <a:cs typeface="Arial"/>
              </a:rPr>
              <a:t>Expérience de rénovation des comptes au </a:t>
            </a:r>
            <a:r>
              <a:rPr lang="fr-FR" sz="3200" b="1" dirty="0" smtClean="0">
                <a:latin typeface="Arial"/>
                <a:cs typeface="Arial"/>
              </a:rPr>
              <a:t>TOGO </a:t>
            </a:r>
          </a:p>
          <a:p>
            <a:pPr marL="0" lvl="1" algn="ctr"/>
            <a:r>
              <a:rPr lang="fr-FR" sz="3200" b="1" dirty="0" smtClean="0">
                <a:latin typeface="Arial"/>
                <a:cs typeface="Arial"/>
              </a:rPr>
              <a:t>(</a:t>
            </a:r>
            <a:r>
              <a:rPr lang="fr-FR" sz="3200" b="1" dirty="0">
                <a:latin typeface="Arial"/>
                <a:cs typeface="Arial"/>
              </a:rPr>
              <a:t>changement d’année de base </a:t>
            </a:r>
            <a:r>
              <a:rPr lang="fr-FR" sz="3200" b="1" dirty="0" smtClean="0">
                <a:latin typeface="Arial"/>
                <a:cs typeface="Arial"/>
              </a:rPr>
              <a:t>du </a:t>
            </a:r>
            <a:r>
              <a:rPr lang="fr-FR" sz="3200" b="1" dirty="0">
                <a:latin typeface="Arial"/>
                <a:cs typeface="Arial"/>
              </a:rPr>
              <a:t>PIB)</a:t>
            </a:r>
            <a:r>
              <a:rPr lang="fr-FR" sz="3200" dirty="0">
                <a:latin typeface="Arial"/>
                <a:cs typeface="Arial"/>
              </a:rPr>
              <a:t> </a:t>
            </a:r>
            <a:endParaRPr lang="en-US" sz="3200" dirty="0"/>
          </a:p>
        </p:txBody>
      </p:sp>
      <p:sp>
        <p:nvSpPr>
          <p:cNvPr id="9" name="TextBox 9"/>
          <p:cNvSpPr txBox="1"/>
          <p:nvPr/>
        </p:nvSpPr>
        <p:spPr>
          <a:xfrm>
            <a:off x="659566" y="4458152"/>
            <a:ext cx="7824865" cy="1384995"/>
          </a:xfrm>
          <a:prstGeom prst="rect">
            <a:avLst/>
          </a:prstGeom>
          <a:noFill/>
        </p:spPr>
        <p:txBody>
          <a:bodyPr wrap="square" rtlCol="0" anchor="ctr">
            <a:spAutoFit/>
          </a:bodyPr>
          <a:lstStyle/>
          <a:p>
            <a:pPr marL="0" lvl="1" algn="ctr"/>
            <a:r>
              <a:rPr lang="fr-FR" sz="2400" b="1" dirty="0" smtClean="0">
                <a:solidFill>
                  <a:srgbClr val="FF0000"/>
                </a:solidFill>
                <a:latin typeface="Arial"/>
                <a:cs typeface="Arial"/>
              </a:rPr>
              <a:t>Par Koffi </a:t>
            </a:r>
            <a:r>
              <a:rPr lang="fr-FR" sz="2400" b="1" dirty="0" err="1" smtClean="0">
                <a:solidFill>
                  <a:srgbClr val="FF0000"/>
                </a:solidFill>
                <a:latin typeface="Arial"/>
                <a:cs typeface="Arial"/>
              </a:rPr>
              <a:t>Mepanou</a:t>
            </a:r>
            <a:r>
              <a:rPr lang="fr-FR" sz="2400" b="1" dirty="0" smtClean="0">
                <a:solidFill>
                  <a:srgbClr val="FF0000"/>
                </a:solidFill>
                <a:latin typeface="Arial"/>
                <a:cs typeface="Arial"/>
              </a:rPr>
              <a:t> ADOLI</a:t>
            </a:r>
          </a:p>
          <a:p>
            <a:pPr marL="0" lvl="1" algn="ctr"/>
            <a:r>
              <a:rPr lang="fr-FR" sz="2000" b="1" i="1" dirty="0" smtClean="0">
                <a:solidFill>
                  <a:srgbClr val="FF0000"/>
                </a:solidFill>
                <a:latin typeface="Arial"/>
                <a:cs typeface="Arial"/>
              </a:rPr>
              <a:t>ISE, Comptable national</a:t>
            </a:r>
          </a:p>
          <a:p>
            <a:pPr marL="0" lvl="1" algn="ctr"/>
            <a:r>
              <a:rPr lang="fr-FR" sz="2000" dirty="0" smtClean="0">
                <a:solidFill>
                  <a:srgbClr val="FF0000"/>
                </a:solidFill>
                <a:latin typeface="Arial"/>
                <a:cs typeface="Arial"/>
              </a:rPr>
              <a:t>Institut National de la statistique et des études économiques et démographiques (INSEED)</a:t>
            </a:r>
            <a:endParaRPr lang="fr-FR" sz="3200" dirty="0">
              <a:latin typeface="Arial"/>
              <a:cs typeface="Arial"/>
            </a:endParaRPr>
          </a:p>
        </p:txBody>
      </p:sp>
    </p:spTree>
    <p:extLst>
      <p:ext uri="{BB962C8B-B14F-4D97-AF65-F5344CB8AC3E}">
        <p14:creationId xmlns:p14="http://schemas.microsoft.com/office/powerpoint/2010/main" val="2508673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498"/>
            <a:ext cx="8229600" cy="653140"/>
          </a:xfrm>
        </p:spPr>
        <p:txBody>
          <a:bodyPr/>
          <a:lstStyle/>
          <a:p>
            <a:r>
              <a:rPr lang="fr-FR" sz="4800" b="1" dirty="0" smtClean="0"/>
              <a:t>5. </a:t>
            </a:r>
            <a:r>
              <a:rPr lang="fr-FR" sz="4800" b="1" dirty="0"/>
              <a:t>Difficultés et leçons tirées </a:t>
            </a:r>
            <a:br>
              <a:rPr lang="fr-FR" sz="4800" b="1" dirty="0"/>
            </a:br>
            <a:endParaRPr lang="fr-FR" sz="4800" b="1" dirty="0"/>
          </a:p>
        </p:txBody>
      </p:sp>
      <p:sp>
        <p:nvSpPr>
          <p:cNvPr id="3" name="Espace réservé du contenu 2"/>
          <p:cNvSpPr>
            <a:spLocks noGrp="1"/>
          </p:cNvSpPr>
          <p:nvPr>
            <p:ph idx="1"/>
          </p:nvPr>
        </p:nvSpPr>
        <p:spPr>
          <a:xfrm>
            <a:off x="457200" y="1600200"/>
            <a:ext cx="8385048" cy="4525963"/>
          </a:xfrm>
        </p:spPr>
        <p:txBody>
          <a:bodyPr/>
          <a:lstStyle/>
          <a:p>
            <a:pPr>
              <a:buFont typeface="Wingdings" pitchFamily="2" charset="2"/>
              <a:buChar char="q"/>
            </a:pPr>
            <a:r>
              <a:rPr lang="fr-FR" b="1" i="1" dirty="0" smtClean="0"/>
              <a:t> Sur le plan </a:t>
            </a:r>
            <a:r>
              <a:rPr lang="fr-FR" b="1" i="1" dirty="0" smtClean="0"/>
              <a:t>technique, financier</a:t>
            </a:r>
            <a:r>
              <a:rPr lang="fr-FR" dirty="0"/>
              <a:t> </a:t>
            </a:r>
            <a:r>
              <a:rPr lang="fr-FR" b="1" dirty="0" smtClean="0"/>
              <a:t>et organisationnel</a:t>
            </a:r>
            <a:r>
              <a:rPr lang="fr-FR" b="1" dirty="0" smtClean="0"/>
              <a:t> </a:t>
            </a:r>
            <a:endParaRPr lang="fr-FR" b="1" dirty="0" smtClean="0"/>
          </a:p>
          <a:p>
            <a:r>
              <a:rPr lang="fr-FR" dirty="0" smtClean="0"/>
              <a:t>la non disponibilité des données et des fichiers antérieurs aux travaux de rénovation a été une faiblesse du système des comptes </a:t>
            </a:r>
            <a:r>
              <a:rPr lang="fr-FR" dirty="0" smtClean="0"/>
              <a:t>nationaux, faiblesse due </a:t>
            </a:r>
            <a:r>
              <a:rPr lang="fr-FR" dirty="0" smtClean="0"/>
              <a:t>à l’</a:t>
            </a:r>
            <a:r>
              <a:rPr lang="fr-FR" b="1" dirty="0" smtClean="0"/>
              <a:t>absence d’archivage</a:t>
            </a:r>
          </a:p>
          <a:p>
            <a:r>
              <a:rPr lang="fr-FR" dirty="0"/>
              <a:t>La collaboration avec les fournisseurs de données n’a pas toujours été aussi fluide que nous l’avions </a:t>
            </a:r>
            <a:r>
              <a:rPr lang="fr-FR" dirty="0" smtClean="0"/>
              <a:t>espérée</a:t>
            </a:r>
            <a:endParaRPr lang="fr-FR" dirty="0"/>
          </a:p>
        </p:txBody>
      </p:sp>
    </p:spTree>
    <p:extLst>
      <p:ext uri="{BB962C8B-B14F-4D97-AF65-F5344CB8AC3E}">
        <p14:creationId xmlns:p14="http://schemas.microsoft.com/office/powerpoint/2010/main" val="3962396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498"/>
            <a:ext cx="8229600" cy="653140"/>
          </a:xfrm>
        </p:spPr>
        <p:txBody>
          <a:bodyPr/>
          <a:lstStyle/>
          <a:p>
            <a:r>
              <a:rPr lang="fr-FR" sz="4000" b="1" dirty="0" smtClean="0"/>
              <a:t>5. </a:t>
            </a:r>
            <a:r>
              <a:rPr lang="fr-FR" sz="4000" b="1" dirty="0"/>
              <a:t>Difficultés et leçons </a:t>
            </a:r>
            <a:r>
              <a:rPr lang="fr-FR" sz="4000" b="1" dirty="0" smtClean="0"/>
              <a:t>tirées (suite)  </a:t>
            </a:r>
            <a:r>
              <a:rPr lang="fr-FR" sz="4000" b="1" dirty="0"/>
              <a:t/>
            </a:r>
            <a:br>
              <a:rPr lang="fr-FR" sz="4000" b="1" dirty="0"/>
            </a:br>
            <a:endParaRPr lang="fr-FR" sz="4000" b="1" dirty="0"/>
          </a:p>
        </p:txBody>
      </p:sp>
      <p:sp>
        <p:nvSpPr>
          <p:cNvPr id="3" name="Espace réservé du contenu 2"/>
          <p:cNvSpPr>
            <a:spLocks noGrp="1"/>
          </p:cNvSpPr>
          <p:nvPr>
            <p:ph idx="1"/>
          </p:nvPr>
        </p:nvSpPr>
        <p:spPr/>
        <p:txBody>
          <a:bodyPr/>
          <a:lstStyle/>
          <a:p>
            <a:pPr>
              <a:buFont typeface="Wingdings" pitchFamily="2" charset="2"/>
              <a:buChar char="q"/>
            </a:pPr>
            <a:r>
              <a:rPr lang="fr-FR" b="1" i="1" dirty="0"/>
              <a:t> Sur le plan technique, financier</a:t>
            </a:r>
            <a:r>
              <a:rPr lang="fr-FR" dirty="0"/>
              <a:t> </a:t>
            </a:r>
            <a:r>
              <a:rPr lang="fr-FR" b="1" dirty="0"/>
              <a:t>et organisationnel </a:t>
            </a:r>
          </a:p>
          <a:p>
            <a:r>
              <a:rPr lang="fr-FR" sz="3000" dirty="0" smtClean="0"/>
              <a:t>la </a:t>
            </a:r>
            <a:r>
              <a:rPr lang="fr-FR" sz="3000" dirty="0"/>
              <a:t>faible implication des autorités ; </a:t>
            </a:r>
          </a:p>
          <a:p>
            <a:r>
              <a:rPr lang="fr-FR" sz="3000" dirty="0"/>
              <a:t>la faible mobilisation et </a:t>
            </a:r>
            <a:r>
              <a:rPr lang="fr-FR" sz="3000" dirty="0" smtClean="0"/>
              <a:t>la faible adhésion </a:t>
            </a:r>
            <a:r>
              <a:rPr lang="fr-FR" sz="3000" dirty="0"/>
              <a:t>des services sectoriels ; </a:t>
            </a:r>
          </a:p>
          <a:p>
            <a:r>
              <a:rPr lang="fr-FR" sz="3000" dirty="0"/>
              <a:t>la faible mobilisation des ressources financières ; </a:t>
            </a:r>
          </a:p>
          <a:p>
            <a:r>
              <a:rPr lang="fr-FR" sz="3000" dirty="0" smtClean="0"/>
              <a:t>l’instabilité </a:t>
            </a:r>
            <a:r>
              <a:rPr lang="fr-FR" sz="3000" dirty="0"/>
              <a:t>du personnel chargé de la production des comptes </a:t>
            </a:r>
            <a:r>
              <a:rPr lang="fr-FR" sz="3000" dirty="0" smtClean="0"/>
              <a:t>nationaux.</a:t>
            </a:r>
            <a:endParaRPr lang="fr-FR" sz="3000" dirty="0"/>
          </a:p>
        </p:txBody>
      </p:sp>
    </p:spTree>
    <p:extLst>
      <p:ext uri="{BB962C8B-B14F-4D97-AF65-F5344CB8AC3E}">
        <p14:creationId xmlns:p14="http://schemas.microsoft.com/office/powerpoint/2010/main" val="65098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9843" y="704538"/>
            <a:ext cx="8799226" cy="895662"/>
          </a:xfrm>
        </p:spPr>
        <p:txBody>
          <a:bodyPr/>
          <a:lstStyle/>
          <a:p>
            <a:pPr marL="514350" indent="-514350"/>
            <a:r>
              <a:rPr lang="fr-FR" sz="2800" b="1" dirty="0" smtClean="0"/>
              <a:t>6. Capitalisation </a:t>
            </a:r>
            <a:r>
              <a:rPr lang="fr-FR" sz="2800" b="1" dirty="0"/>
              <a:t>de l’expérience pour la mise en œuvre du SCN 2008 </a:t>
            </a:r>
          </a:p>
        </p:txBody>
      </p:sp>
      <p:sp>
        <p:nvSpPr>
          <p:cNvPr id="3" name="Espace réservé du contenu 2"/>
          <p:cNvSpPr>
            <a:spLocks noGrp="1"/>
          </p:cNvSpPr>
          <p:nvPr>
            <p:ph idx="1"/>
          </p:nvPr>
        </p:nvSpPr>
        <p:spPr/>
        <p:txBody>
          <a:bodyPr/>
          <a:lstStyle/>
          <a:p>
            <a:pPr lvl="0">
              <a:buFont typeface="Arial" pitchFamily="34" charset="0"/>
              <a:buChar char="•"/>
            </a:pPr>
            <a:r>
              <a:rPr lang="fr-FR" sz="2400" dirty="0" smtClean="0"/>
              <a:t>Le changement d’année de base et la migration passe par l’adoption du plan national d’action de migration vers le SCN2008 (PAM)</a:t>
            </a:r>
          </a:p>
          <a:p>
            <a:pPr lvl="0">
              <a:buFont typeface="Arial" pitchFamily="34" charset="0"/>
              <a:buChar char="•"/>
            </a:pPr>
            <a:r>
              <a:rPr lang="fr-FR" sz="2400" dirty="0" smtClean="0"/>
              <a:t>Ce plan national d’action a été validé le 13 septembre 2018</a:t>
            </a:r>
          </a:p>
          <a:p>
            <a:pPr lvl="0">
              <a:buFont typeface="Arial" pitchFamily="34" charset="0"/>
              <a:buChar char="•"/>
            </a:pPr>
            <a:r>
              <a:rPr lang="fr-FR" sz="2400" dirty="0" smtClean="0"/>
              <a:t>L’objectif </a:t>
            </a:r>
            <a:r>
              <a:rPr lang="fr-FR" sz="2400" dirty="0"/>
              <a:t>global de ce plan d’action est de disposer d’une nouvelle année de base conforme aux normes du SCN 2008 afin de réévaluer le PIB qui reflète au mieux la structure actuelle de l’économie </a:t>
            </a:r>
            <a:r>
              <a:rPr lang="fr-FR" sz="2400" dirty="0" smtClean="0"/>
              <a:t>togolaise </a:t>
            </a:r>
          </a:p>
          <a:p>
            <a:pPr lvl="0">
              <a:buFont typeface="Arial" pitchFamily="34" charset="0"/>
              <a:buChar char="•"/>
            </a:pPr>
            <a:endParaRPr lang="fr-FR" sz="2400" dirty="0"/>
          </a:p>
          <a:p>
            <a:pPr lvl="0">
              <a:buFont typeface="Arial" pitchFamily="34" charset="0"/>
              <a:buChar char="•"/>
            </a:pPr>
            <a:r>
              <a:rPr lang="fr-FR" sz="2400" dirty="0" smtClean="0"/>
              <a:t>Spécifiquement</a:t>
            </a:r>
            <a:r>
              <a:rPr lang="fr-FR" sz="2400" dirty="0"/>
              <a:t>, il s’agira de</a:t>
            </a:r>
            <a:r>
              <a:rPr lang="fr-FR" sz="2400" dirty="0" smtClean="0"/>
              <a:t>:</a:t>
            </a:r>
            <a:endParaRPr lang="fr-FR" sz="2400" dirty="0"/>
          </a:p>
        </p:txBody>
      </p:sp>
    </p:spTree>
    <p:extLst>
      <p:ext uri="{BB962C8B-B14F-4D97-AF65-F5344CB8AC3E}">
        <p14:creationId xmlns:p14="http://schemas.microsoft.com/office/powerpoint/2010/main" val="841015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31520"/>
            <a:ext cx="8229600" cy="686118"/>
          </a:xfrm>
        </p:spPr>
        <p:txBody>
          <a:bodyPr/>
          <a:lstStyle/>
          <a:p>
            <a:r>
              <a:rPr lang="fr-FR" sz="2400" b="1" dirty="0"/>
              <a:t>6. Capitalisation de l’expérience pour la mise en œuvre du SCN 2008 </a:t>
            </a:r>
            <a:r>
              <a:rPr lang="fr-FR" sz="2400" b="1" dirty="0" smtClean="0"/>
              <a:t>(suite)</a:t>
            </a:r>
            <a:endParaRPr lang="fr-FR" sz="2400" dirty="0"/>
          </a:p>
        </p:txBody>
      </p:sp>
      <p:sp>
        <p:nvSpPr>
          <p:cNvPr id="3" name="Espace réservé du contenu 2"/>
          <p:cNvSpPr>
            <a:spLocks noGrp="1"/>
          </p:cNvSpPr>
          <p:nvPr>
            <p:ph idx="1"/>
          </p:nvPr>
        </p:nvSpPr>
        <p:spPr/>
        <p:txBody>
          <a:bodyPr/>
          <a:lstStyle/>
          <a:p>
            <a:pPr lvl="0">
              <a:buFont typeface="Arial" pitchFamily="34" charset="0"/>
              <a:buChar char="•"/>
            </a:pPr>
            <a:endParaRPr lang="fr-FR" sz="2000" dirty="0"/>
          </a:p>
          <a:p>
            <a:pPr lvl="0">
              <a:buFont typeface="Arial" pitchFamily="34" charset="0"/>
              <a:buChar char="•"/>
            </a:pPr>
            <a:r>
              <a:rPr lang="fr-FR" sz="2000" dirty="0"/>
              <a:t>améliorer la couverture et la qualité des données utilisées en réalisant des enquêtes de structure </a:t>
            </a:r>
            <a:r>
              <a:rPr lang="fr-FR" sz="2000" dirty="0" smtClean="0"/>
              <a:t>(entre autres sur </a:t>
            </a:r>
            <a:r>
              <a:rPr lang="fr-FR" sz="2000" dirty="0"/>
              <a:t>les marges commerciales et les </a:t>
            </a:r>
            <a:r>
              <a:rPr lang="fr-FR" sz="2000" dirty="0" smtClean="0"/>
              <a:t>ISBL, etc.) </a:t>
            </a:r>
            <a:r>
              <a:rPr lang="fr-FR" sz="2000" dirty="0"/>
              <a:t>et en exploitant les bases de données d’opérations statistiques récentes  ;  </a:t>
            </a:r>
          </a:p>
          <a:p>
            <a:pPr lvl="0">
              <a:buFont typeface="Arial" pitchFamily="34" charset="0"/>
              <a:buChar char="•"/>
            </a:pPr>
            <a:r>
              <a:rPr lang="fr-FR" sz="2000" dirty="0"/>
              <a:t>élaborer les comptes de la nouvelle année de base 2016 selon le SCN 2008 ; </a:t>
            </a:r>
          </a:p>
          <a:p>
            <a:pPr lvl="0">
              <a:buFont typeface="Arial" pitchFamily="34" charset="0"/>
              <a:buChar char="•"/>
            </a:pPr>
            <a:r>
              <a:rPr lang="fr-FR" sz="2000" dirty="0"/>
              <a:t>élaborer les comptes courants de l’année 2017 selon le SCN 2008 ; </a:t>
            </a:r>
          </a:p>
          <a:p>
            <a:pPr lvl="0">
              <a:buFont typeface="Arial" pitchFamily="34" charset="0"/>
              <a:buChar char="•"/>
            </a:pPr>
            <a:r>
              <a:rPr lang="fr-FR" sz="2000" dirty="0" err="1"/>
              <a:t>rétropoler</a:t>
            </a:r>
            <a:r>
              <a:rPr lang="fr-FR" sz="2000" dirty="0"/>
              <a:t> les comptes historiques jusqu’en 1986 ; </a:t>
            </a:r>
          </a:p>
          <a:p>
            <a:pPr lvl="0">
              <a:buFont typeface="Arial" pitchFamily="34" charset="0"/>
              <a:buChar char="•"/>
            </a:pPr>
            <a:r>
              <a:rPr lang="fr-FR" sz="2000" dirty="0"/>
              <a:t>mettre en place un mécanisme opérationnel, efficace et optimal de production des comptes nationaux et des matrices de comptabilité sociale ; renforcer les capacités des comptables nationaux et des autres acteurs du système statistique </a:t>
            </a:r>
            <a:r>
              <a:rPr lang="fr-FR" sz="2000" dirty="0" smtClean="0"/>
              <a:t>national. </a:t>
            </a:r>
            <a:endParaRPr lang="fr-FR" sz="2000" dirty="0"/>
          </a:p>
          <a:p>
            <a:endParaRPr lang="fr-FR" sz="2000" dirty="0"/>
          </a:p>
        </p:txBody>
      </p:sp>
    </p:spTree>
    <p:extLst>
      <p:ext uri="{BB962C8B-B14F-4D97-AF65-F5344CB8AC3E}">
        <p14:creationId xmlns:p14="http://schemas.microsoft.com/office/powerpoint/2010/main" val="2565416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22960"/>
            <a:ext cx="8229600" cy="512064"/>
          </a:xfrm>
        </p:spPr>
        <p:txBody>
          <a:bodyPr anchor="ctr"/>
          <a:lstStyle/>
          <a:p>
            <a:r>
              <a:rPr lang="fr-FR" dirty="0" smtClean="0"/>
              <a:t>Conclusion </a:t>
            </a:r>
            <a:endParaRPr lang="fr-FR" dirty="0"/>
          </a:p>
        </p:txBody>
      </p:sp>
      <p:sp>
        <p:nvSpPr>
          <p:cNvPr id="3" name="Espace réservé du contenu 2"/>
          <p:cNvSpPr>
            <a:spLocks noGrp="1"/>
          </p:cNvSpPr>
          <p:nvPr>
            <p:ph idx="1"/>
          </p:nvPr>
        </p:nvSpPr>
        <p:spPr>
          <a:xfrm>
            <a:off x="457200" y="1362456"/>
            <a:ext cx="8229600" cy="4800600"/>
          </a:xfrm>
        </p:spPr>
        <p:txBody>
          <a:bodyPr/>
          <a:lstStyle/>
          <a:p>
            <a:r>
              <a:rPr lang="fr-FR" sz="2800" dirty="0" smtClean="0"/>
              <a:t>Les actions sont déjà en cours pour l’atteinte des objectifs assignés</a:t>
            </a:r>
          </a:p>
          <a:p>
            <a:r>
              <a:rPr lang="fr-FR" sz="2800" dirty="0" smtClean="0"/>
              <a:t>Mais les risques majeurs demeurent toujours; d’où la nécessité « urgente » de: </a:t>
            </a:r>
          </a:p>
          <a:p>
            <a:pPr lvl="1">
              <a:buFont typeface="Wingdings" pitchFamily="2" charset="2"/>
              <a:buChar char="Ø"/>
            </a:pPr>
            <a:r>
              <a:rPr lang="fr-FR" sz="2400" dirty="0" smtClean="0"/>
              <a:t> stabiliser le personnel des comptes nationaux (Contractuels dont le contrat prend fin en novembre 2018 et Volontaire national)</a:t>
            </a:r>
          </a:p>
          <a:p>
            <a:pPr lvl="1">
              <a:buFont typeface="Wingdings" pitchFamily="2" charset="2"/>
              <a:buChar char="Ø"/>
            </a:pPr>
            <a:r>
              <a:rPr lang="fr-FR" sz="2400" dirty="0" smtClean="0"/>
              <a:t> renforcer cette équipe en statisticiens économistes compte tenu de l’ampleur de la charge de travail (environ 300 équilibres ressources et emplois à réaliser et </a:t>
            </a:r>
            <a:r>
              <a:rPr lang="fr-FR" sz="2400" dirty="0" smtClean="0"/>
              <a:t>une centaine de </a:t>
            </a:r>
            <a:r>
              <a:rPr lang="fr-FR" sz="2400" dirty="0" smtClean="0"/>
              <a:t>comptes de branche à faire)</a:t>
            </a:r>
            <a:endParaRPr lang="fr-FR" sz="2400" dirty="0"/>
          </a:p>
          <a:p>
            <a:endParaRPr lang="fr-FR" dirty="0"/>
          </a:p>
        </p:txBody>
      </p:sp>
    </p:spTree>
    <p:extLst>
      <p:ext uri="{BB962C8B-B14F-4D97-AF65-F5344CB8AC3E}">
        <p14:creationId xmlns:p14="http://schemas.microsoft.com/office/powerpoint/2010/main" val="1712705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31520"/>
            <a:ext cx="8229600" cy="686118"/>
          </a:xfrm>
        </p:spPr>
        <p:txBody>
          <a:bodyPr anchor="ctr"/>
          <a:lstStyle/>
          <a:p>
            <a:r>
              <a:rPr lang="fr-FR" dirty="0" smtClean="0"/>
              <a:t>Conclusion (suite) </a:t>
            </a:r>
            <a:endParaRPr lang="fr-FR" dirty="0"/>
          </a:p>
        </p:txBody>
      </p:sp>
      <p:sp>
        <p:nvSpPr>
          <p:cNvPr id="3" name="Espace réservé du contenu 2"/>
          <p:cNvSpPr>
            <a:spLocks noGrp="1"/>
          </p:cNvSpPr>
          <p:nvPr>
            <p:ph idx="1"/>
          </p:nvPr>
        </p:nvSpPr>
        <p:spPr/>
        <p:txBody>
          <a:bodyPr/>
          <a:lstStyle/>
          <a:p>
            <a:endParaRPr lang="fr-FR" dirty="0" smtClean="0"/>
          </a:p>
          <a:p>
            <a:pPr lvl="1">
              <a:buFont typeface="Wingdings" pitchFamily="2" charset="2"/>
              <a:buChar char="Ø"/>
            </a:pPr>
            <a:r>
              <a:rPr lang="fr-FR" dirty="0" smtClean="0"/>
              <a:t> Motiver financièrement l’équipe </a:t>
            </a:r>
            <a:r>
              <a:rPr lang="fr-FR" dirty="0"/>
              <a:t>par l’octroi d’une prime afin de permettre à celle-ci de travailler en tout temps dans les conditions d’une retraite et éviter des départs au cours du projet ;</a:t>
            </a:r>
          </a:p>
          <a:p>
            <a:pPr lvl="1">
              <a:buFont typeface="Wingdings" pitchFamily="2" charset="2"/>
              <a:buChar char="Ø"/>
            </a:pPr>
            <a:r>
              <a:rPr lang="fr-FR" dirty="0" smtClean="0"/>
              <a:t> Renforcer </a:t>
            </a:r>
            <a:r>
              <a:rPr lang="fr-FR" dirty="0"/>
              <a:t>l’équipe en matériel de travail (ordinateurs portables, vidéo projecteur, disque dur externes, etc</a:t>
            </a:r>
            <a:r>
              <a:rPr lang="fr-FR" dirty="0" smtClean="0"/>
              <a:t>.), les </a:t>
            </a:r>
            <a:r>
              <a:rPr lang="fr-FR" dirty="0"/>
              <a:t>moyens actuels étant insuffisants et </a:t>
            </a:r>
            <a:r>
              <a:rPr lang="fr-FR" dirty="0" smtClean="0"/>
              <a:t>limités.</a:t>
            </a:r>
            <a:endParaRPr lang="fr-FR" dirty="0"/>
          </a:p>
          <a:p>
            <a:endParaRPr lang="fr-FR" dirty="0" smtClean="0"/>
          </a:p>
          <a:p>
            <a:endParaRPr lang="fr-FR" dirty="0"/>
          </a:p>
        </p:txBody>
      </p:sp>
    </p:spTree>
    <p:extLst>
      <p:ext uri="{BB962C8B-B14F-4D97-AF65-F5344CB8AC3E}">
        <p14:creationId xmlns:p14="http://schemas.microsoft.com/office/powerpoint/2010/main" val="4094957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548" y="1918741"/>
            <a:ext cx="7944786" cy="3170099"/>
          </a:xfrm>
          <a:prstGeom prst="rect">
            <a:avLst/>
          </a:prstGeom>
        </p:spPr>
        <p:txBody>
          <a:bodyPr wrap="square">
            <a:spAutoFit/>
          </a:bodyPr>
          <a:lstStyle/>
          <a:p>
            <a:pPr algn="ctr"/>
            <a:r>
              <a:rPr lang="fr-FR" sz="4000" b="1" dirty="0"/>
              <a:t>MERCI POUR VOTRE ATTENTION</a:t>
            </a:r>
          </a:p>
          <a:p>
            <a:pPr algn="ctr"/>
            <a:endParaRPr lang="fr-FR" sz="4000" b="1" dirty="0"/>
          </a:p>
          <a:p>
            <a:pPr algn="ctr"/>
            <a:r>
              <a:rPr lang="fr-FR" sz="4000" b="1" dirty="0"/>
              <a:t>THANK  YOU</a:t>
            </a:r>
          </a:p>
          <a:p>
            <a:pPr algn="ctr"/>
            <a:endParaRPr lang="fr-FR" sz="4000" b="1" dirty="0"/>
          </a:p>
          <a:p>
            <a:pPr algn="ctr"/>
            <a:r>
              <a:rPr lang="fr-FR" sz="4000" b="1" dirty="0"/>
              <a:t>OBLIGADO</a:t>
            </a:r>
          </a:p>
        </p:txBody>
      </p:sp>
    </p:spTree>
    <p:extLst>
      <p:ext uri="{BB962C8B-B14F-4D97-AF65-F5344CB8AC3E}">
        <p14:creationId xmlns:p14="http://schemas.microsoft.com/office/powerpoint/2010/main" val="613808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4577"/>
            <a:ext cx="8229600" cy="644578"/>
          </a:xfrm>
        </p:spPr>
        <p:txBody>
          <a:bodyPr/>
          <a:lstStyle/>
          <a:p>
            <a:r>
              <a:rPr lang="fr-FR" dirty="0" smtClean="0"/>
              <a:t>Plan de la présentation</a:t>
            </a:r>
            <a:endParaRPr lang="fr-FR" dirty="0"/>
          </a:p>
        </p:txBody>
      </p:sp>
      <p:sp>
        <p:nvSpPr>
          <p:cNvPr id="3" name="Espace réservé du contenu 2"/>
          <p:cNvSpPr>
            <a:spLocks noGrp="1"/>
          </p:cNvSpPr>
          <p:nvPr>
            <p:ph idx="1"/>
          </p:nvPr>
        </p:nvSpPr>
        <p:spPr/>
        <p:txBody>
          <a:bodyPr/>
          <a:lstStyle/>
          <a:p>
            <a:pPr marL="514350" indent="-514350">
              <a:buFont typeface="+mj-lt"/>
              <a:buAutoNum type="arabicPeriod"/>
            </a:pPr>
            <a:r>
              <a:rPr lang="fr-FR" dirty="0" smtClean="0"/>
              <a:t>Introduction  </a:t>
            </a:r>
          </a:p>
          <a:p>
            <a:pPr marL="514350" indent="-514350">
              <a:buFont typeface="+mj-lt"/>
              <a:buAutoNum type="arabicPeriod"/>
            </a:pPr>
            <a:r>
              <a:rPr lang="fr-FR" dirty="0" smtClean="0"/>
              <a:t>Conditions de travail </a:t>
            </a:r>
          </a:p>
          <a:p>
            <a:pPr marL="514350" indent="-514350">
              <a:buFont typeface="+mj-lt"/>
              <a:buAutoNum type="arabicPeriod"/>
            </a:pPr>
            <a:r>
              <a:rPr lang="fr-FR" dirty="0" smtClean="0"/>
              <a:t>Organisation du travail</a:t>
            </a:r>
          </a:p>
          <a:p>
            <a:pPr marL="514350" indent="-514350">
              <a:buFont typeface="+mj-lt"/>
              <a:buAutoNum type="arabicPeriod"/>
            </a:pPr>
            <a:r>
              <a:rPr lang="fr-FR" dirty="0" smtClean="0"/>
              <a:t>Principaux résultats atteints </a:t>
            </a:r>
          </a:p>
          <a:p>
            <a:pPr marL="514350" indent="-514350">
              <a:buFont typeface="+mj-lt"/>
              <a:buAutoNum type="arabicPeriod"/>
            </a:pPr>
            <a:r>
              <a:rPr lang="fr-FR" dirty="0" smtClean="0"/>
              <a:t>Difficultés et leçons tirées </a:t>
            </a:r>
          </a:p>
          <a:p>
            <a:pPr marL="514350" indent="-514350">
              <a:buFont typeface="+mj-lt"/>
              <a:buAutoNum type="arabicPeriod"/>
            </a:pPr>
            <a:r>
              <a:rPr lang="fr-FR" dirty="0" smtClean="0"/>
              <a:t>Capitalisation de l’expérience pour la mise en œuvre du SCN 2008 </a:t>
            </a:r>
          </a:p>
          <a:p>
            <a:pPr marL="514350" indent="-514350">
              <a:buFont typeface="+mj-lt"/>
              <a:buAutoNum type="arabicPeriod"/>
            </a:pPr>
            <a:r>
              <a:rPr lang="fr-FR" dirty="0" smtClean="0"/>
              <a:t>Conclusion </a:t>
            </a:r>
            <a:endParaRPr lang="fr-FR" dirty="0"/>
          </a:p>
        </p:txBody>
      </p:sp>
    </p:spTree>
    <p:extLst>
      <p:ext uri="{BB962C8B-B14F-4D97-AF65-F5344CB8AC3E}">
        <p14:creationId xmlns:p14="http://schemas.microsoft.com/office/powerpoint/2010/main" val="175750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498"/>
            <a:ext cx="8229600" cy="653140"/>
          </a:xfrm>
        </p:spPr>
        <p:txBody>
          <a:bodyPr/>
          <a:lstStyle/>
          <a:p>
            <a:r>
              <a:rPr lang="fr-FR" dirty="0" smtClean="0"/>
              <a:t>1. Introduction </a:t>
            </a:r>
            <a:endParaRPr lang="fr-FR" dirty="0"/>
          </a:p>
        </p:txBody>
      </p:sp>
      <p:sp>
        <p:nvSpPr>
          <p:cNvPr id="3" name="Espace réservé du contenu 2"/>
          <p:cNvSpPr>
            <a:spLocks noGrp="1"/>
          </p:cNvSpPr>
          <p:nvPr>
            <p:ph idx="1"/>
          </p:nvPr>
        </p:nvSpPr>
        <p:spPr/>
        <p:txBody>
          <a:bodyPr/>
          <a:lstStyle/>
          <a:p>
            <a:pPr>
              <a:buFont typeface="Wingdings" pitchFamily="2" charset="2"/>
              <a:buChar char="q"/>
            </a:pPr>
            <a:r>
              <a:rPr lang="fr-FR" sz="2300" dirty="0" smtClean="0"/>
              <a:t>La </a:t>
            </a:r>
            <a:r>
              <a:rPr lang="fr-FR" sz="2300" dirty="0"/>
              <a:t>compilation des comptes nationaux au Togo se résumerait </a:t>
            </a:r>
            <a:r>
              <a:rPr lang="fr-FR" sz="2300" dirty="0"/>
              <a:t>en la mise en œuvre </a:t>
            </a:r>
            <a:r>
              <a:rPr lang="fr-FR" sz="2300" dirty="0"/>
              <a:t>du Système de comptabilité nationale </a:t>
            </a:r>
            <a:r>
              <a:rPr lang="fr-FR" sz="2300" dirty="0" smtClean="0"/>
              <a:t>1968 et 1993 (SCN1968 &amp; SCN1993)</a:t>
            </a:r>
          </a:p>
          <a:p>
            <a:pPr>
              <a:buFont typeface="Wingdings" pitchFamily="2" charset="2"/>
              <a:buChar char="q"/>
            </a:pPr>
            <a:r>
              <a:rPr lang="fr-FR" sz="2300" dirty="0" smtClean="0"/>
              <a:t>En 2002, le Togo amorce la mise en œuvre du SCN1993 sous ERETES avec </a:t>
            </a:r>
            <a:r>
              <a:rPr lang="fr-FR" sz="2300" dirty="0"/>
              <a:t>pour année de base </a:t>
            </a:r>
            <a:r>
              <a:rPr lang="fr-FR" sz="2300" dirty="0" smtClean="0"/>
              <a:t>2000, grâce au Programme </a:t>
            </a:r>
            <a:r>
              <a:rPr lang="fr-FR" sz="2300" dirty="0"/>
              <a:t>régional d’appui statistique (PARSTAT) de l’Union économique et monétaire Ouest africaine (</a:t>
            </a:r>
            <a:r>
              <a:rPr lang="fr-FR" sz="2300" dirty="0" smtClean="0"/>
              <a:t>UEMOA) avec l’assistance </a:t>
            </a:r>
            <a:r>
              <a:rPr lang="fr-FR" sz="2300" dirty="0"/>
              <a:t>technique </a:t>
            </a:r>
            <a:r>
              <a:rPr lang="fr-FR" sz="2300" dirty="0" smtClean="0"/>
              <a:t> de l’Observatoire </a:t>
            </a:r>
            <a:r>
              <a:rPr lang="fr-FR" sz="2300" dirty="0"/>
              <a:t>économique et statistique d’Afrique subsaharienne (AFRISTAT</a:t>
            </a:r>
            <a:r>
              <a:rPr lang="fr-FR" sz="2300" dirty="0" smtClean="0"/>
              <a:t>)</a:t>
            </a:r>
          </a:p>
          <a:p>
            <a:pPr>
              <a:buFont typeface="Wingdings" pitchFamily="2" charset="2"/>
              <a:buChar char="q"/>
            </a:pPr>
            <a:r>
              <a:rPr lang="fr-FR" sz="2300" dirty="0" smtClean="0"/>
              <a:t>Les comptes de l’année de base sont produits en 2004, mais l’équipe étant disloquée à la fin de l’accompagnement, la production des comptes s’est </a:t>
            </a:r>
            <a:r>
              <a:rPr lang="fr-FR" sz="2300" dirty="0" smtClean="0"/>
              <a:t>arrêtée. Elle n’a repris qu’en 2009</a:t>
            </a:r>
            <a:endParaRPr lang="fr-FR" sz="2300" dirty="0"/>
          </a:p>
        </p:txBody>
      </p:sp>
    </p:spTree>
    <p:extLst>
      <p:ext uri="{BB962C8B-B14F-4D97-AF65-F5344CB8AC3E}">
        <p14:creationId xmlns:p14="http://schemas.microsoft.com/office/powerpoint/2010/main" val="1434824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498"/>
            <a:ext cx="8229600" cy="653140"/>
          </a:xfrm>
        </p:spPr>
        <p:txBody>
          <a:bodyPr/>
          <a:lstStyle/>
          <a:p>
            <a:r>
              <a:rPr lang="fr-FR" dirty="0" smtClean="0"/>
              <a:t>2. Conditions de travail </a:t>
            </a:r>
            <a:endParaRPr lang="fr-FR" dirty="0"/>
          </a:p>
        </p:txBody>
      </p:sp>
      <p:sp>
        <p:nvSpPr>
          <p:cNvPr id="3" name="Espace réservé du contenu 2"/>
          <p:cNvSpPr>
            <a:spLocks noGrp="1"/>
          </p:cNvSpPr>
          <p:nvPr>
            <p:ph idx="1"/>
          </p:nvPr>
        </p:nvSpPr>
        <p:spPr>
          <a:xfrm>
            <a:off x="457200" y="1600200"/>
            <a:ext cx="8229600" cy="4590288"/>
          </a:xfrm>
        </p:spPr>
        <p:txBody>
          <a:bodyPr/>
          <a:lstStyle/>
          <a:p>
            <a:r>
              <a:rPr lang="fr-FR" sz="3000" dirty="0" smtClean="0"/>
              <a:t>Reprise des travaux de production des comptes en 2009</a:t>
            </a:r>
          </a:p>
          <a:p>
            <a:r>
              <a:rPr lang="fr-FR" sz="3000" dirty="0" smtClean="0"/>
              <a:t>Les conditions de travail n’ont pas été enviables, d’autant plus que:</a:t>
            </a:r>
          </a:p>
          <a:p>
            <a:pPr lvl="1">
              <a:buFont typeface="Wingdings" pitchFamily="2" charset="2"/>
              <a:buChar char="Ø"/>
            </a:pPr>
            <a:r>
              <a:rPr lang="fr-FR" sz="2600" dirty="0"/>
              <a:t> </a:t>
            </a:r>
            <a:r>
              <a:rPr lang="fr-FR" sz="2600" dirty="0" smtClean="0"/>
              <a:t>les ressources humaines « techniques » se limitaient à 3 personnes;</a:t>
            </a:r>
          </a:p>
          <a:p>
            <a:pPr lvl="1">
              <a:buFont typeface="Wingdings" pitchFamily="2" charset="2"/>
              <a:buChar char="Ø"/>
            </a:pPr>
            <a:r>
              <a:rPr lang="fr-FR" sz="2600" dirty="0"/>
              <a:t> </a:t>
            </a:r>
            <a:r>
              <a:rPr lang="fr-FR" sz="2600" dirty="0" smtClean="0"/>
              <a:t>les ressources financières se limitaient (se limitent toujours) au budget de fonctionnement de la Division; donc impossible de réaliser des enquêtes;</a:t>
            </a:r>
          </a:p>
          <a:p>
            <a:pPr lvl="1">
              <a:buFont typeface="Wingdings" pitchFamily="2" charset="2"/>
              <a:buChar char="Ø"/>
            </a:pPr>
            <a:r>
              <a:rPr lang="fr-FR" sz="2600" dirty="0"/>
              <a:t> </a:t>
            </a:r>
            <a:r>
              <a:rPr lang="fr-FR" sz="2600" dirty="0" smtClean="0"/>
              <a:t>le soutien de l’administration n’était pas assuré</a:t>
            </a:r>
            <a:endParaRPr lang="fr-FR" sz="2600" dirty="0"/>
          </a:p>
        </p:txBody>
      </p:sp>
    </p:spTree>
    <p:extLst>
      <p:ext uri="{BB962C8B-B14F-4D97-AF65-F5344CB8AC3E}">
        <p14:creationId xmlns:p14="http://schemas.microsoft.com/office/powerpoint/2010/main" val="3962396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8096"/>
            <a:ext cx="8229600" cy="649542"/>
          </a:xfrm>
        </p:spPr>
        <p:txBody>
          <a:bodyPr anchor="ctr"/>
          <a:lstStyle/>
          <a:p>
            <a:r>
              <a:rPr lang="fr-FR" dirty="0"/>
              <a:t>3. Organisation du travail</a:t>
            </a:r>
          </a:p>
        </p:txBody>
      </p:sp>
      <p:sp>
        <p:nvSpPr>
          <p:cNvPr id="3" name="Espace réservé du contenu 2"/>
          <p:cNvSpPr>
            <a:spLocks noGrp="1"/>
          </p:cNvSpPr>
          <p:nvPr>
            <p:ph idx="1"/>
          </p:nvPr>
        </p:nvSpPr>
        <p:spPr/>
        <p:txBody>
          <a:bodyPr/>
          <a:lstStyle/>
          <a:p>
            <a:r>
              <a:rPr lang="fr-FR" dirty="0" smtClean="0"/>
              <a:t>Le travail technique est réalisé à l’aide de l’</a:t>
            </a:r>
            <a:r>
              <a:rPr lang="fr-FR" b="1" dirty="0" smtClean="0"/>
              <a:t>outil</a:t>
            </a:r>
            <a:r>
              <a:rPr lang="fr-FR" dirty="0" smtClean="0"/>
              <a:t> </a:t>
            </a:r>
            <a:r>
              <a:rPr lang="fr-FR" b="1" dirty="0"/>
              <a:t>ERETES</a:t>
            </a:r>
            <a:r>
              <a:rPr lang="fr-FR" dirty="0"/>
              <a:t> d’aide à l’élaboration des comptes </a:t>
            </a:r>
            <a:r>
              <a:rPr lang="fr-FR" dirty="0" smtClean="0"/>
              <a:t>nationaux, </a:t>
            </a:r>
            <a:r>
              <a:rPr lang="fr-FR" dirty="0"/>
              <a:t>de concert </a:t>
            </a:r>
            <a:r>
              <a:rPr lang="fr-FR" b="1" dirty="0"/>
              <a:t>avec </a:t>
            </a:r>
            <a:r>
              <a:rPr lang="fr-FR" b="1" dirty="0" err="1"/>
              <a:t>CSPro</a:t>
            </a:r>
            <a:r>
              <a:rPr lang="fr-FR" b="1" dirty="0"/>
              <a:t> et MS Excel</a:t>
            </a:r>
            <a:r>
              <a:rPr lang="fr-FR" dirty="0"/>
              <a:t>. </a:t>
            </a:r>
            <a:endParaRPr lang="fr-FR" dirty="0" smtClean="0"/>
          </a:p>
          <a:p>
            <a:endParaRPr lang="fr-FR" dirty="0"/>
          </a:p>
          <a:p>
            <a:r>
              <a:rPr lang="fr-FR" dirty="0" smtClean="0"/>
              <a:t>Pour </a:t>
            </a:r>
            <a:r>
              <a:rPr lang="fr-FR" dirty="0"/>
              <a:t>les utilisateurs d’ERETES, la démarche méthodologique est assez balisée et comporte les cinq (5) étapes comme énoncées ci-après:</a:t>
            </a:r>
          </a:p>
          <a:p>
            <a:endParaRPr lang="fr-FR" dirty="0"/>
          </a:p>
        </p:txBody>
      </p:sp>
    </p:spTree>
    <p:extLst>
      <p:ext uri="{BB962C8B-B14F-4D97-AF65-F5344CB8AC3E}">
        <p14:creationId xmlns:p14="http://schemas.microsoft.com/office/powerpoint/2010/main" val="3182403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Picture 3">
            <a:hlinkClick r:id="" action="ppaction://hlinkshowjump?jump=lastslideviewed"/>
          </p:cNvPr>
          <p:cNvPicPr>
            <a:picLocks noChangeAspect="1" noChangeArrowheads="1"/>
          </p:cNvPicPr>
          <p:nvPr/>
        </p:nvPicPr>
        <p:blipFill>
          <a:blip r:embed="rId2" cstate="print"/>
          <a:srcRect/>
          <a:stretch>
            <a:fillRect/>
          </a:stretch>
        </p:blipFill>
        <p:spPr bwMode="auto">
          <a:xfrm>
            <a:off x="467544" y="731520"/>
            <a:ext cx="8466144" cy="5394643"/>
          </a:xfrm>
          <a:prstGeom prst="rect">
            <a:avLst/>
          </a:prstGeom>
          <a:noFill/>
        </p:spPr>
      </p:pic>
    </p:spTree>
    <p:extLst>
      <p:ext uri="{BB962C8B-B14F-4D97-AF65-F5344CB8AC3E}">
        <p14:creationId xmlns:p14="http://schemas.microsoft.com/office/powerpoint/2010/main" val="110449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498"/>
            <a:ext cx="8229600" cy="653140"/>
          </a:xfrm>
        </p:spPr>
        <p:txBody>
          <a:bodyPr/>
          <a:lstStyle/>
          <a:p>
            <a:r>
              <a:rPr lang="fr-FR" dirty="0" smtClean="0"/>
              <a:t>3. Organisation du travail (suite) </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75237306"/>
              </p:ext>
            </p:extLst>
          </p:nvPr>
        </p:nvGraphicFramePr>
        <p:xfrm>
          <a:off x="824460" y="2454633"/>
          <a:ext cx="7734925" cy="3061746"/>
        </p:xfrm>
        <a:graphic>
          <a:graphicData uri="http://schemas.openxmlformats.org/drawingml/2006/table">
            <a:tbl>
              <a:tblPr firstRow="1" bandRow="1">
                <a:tableStyleId>{5C22544A-7EE6-4342-B048-85BDC9FD1C3A}</a:tableStyleId>
              </a:tblPr>
              <a:tblGrid>
                <a:gridCol w="1822053"/>
                <a:gridCol w="756988"/>
                <a:gridCol w="756988"/>
                <a:gridCol w="739384"/>
                <a:gridCol w="721780"/>
                <a:gridCol w="792197"/>
                <a:gridCol w="721780"/>
                <a:gridCol w="756988"/>
                <a:gridCol w="666767"/>
              </a:tblGrid>
              <a:tr h="510291">
                <a:tc>
                  <a:txBody>
                    <a:bodyPr/>
                    <a:lstStyle/>
                    <a:p>
                      <a:pPr algn="ctr">
                        <a:lnSpc>
                          <a:spcPct val="115000"/>
                        </a:lnSpc>
                        <a:spcAft>
                          <a:spcPts val="1000"/>
                        </a:spcAft>
                      </a:pPr>
                      <a:r>
                        <a:rPr lang="fr-FR" sz="1200" b="1" dirty="0">
                          <a:effectLst/>
                          <a:latin typeface="Times New Roman"/>
                          <a:ea typeface="Calibri"/>
                          <a:cs typeface="Times New Roman"/>
                        </a:rPr>
                        <a:t> </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2005</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2007</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2009</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2011</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2013</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2015</a:t>
                      </a:r>
                      <a:endParaRPr lang="fr-FR" sz="1400" dirty="0">
                        <a:effectLst/>
                        <a:latin typeface="Calibri"/>
                        <a:ea typeface="Calibri"/>
                        <a:cs typeface="Times New Roman"/>
                      </a:endParaRPr>
                    </a:p>
                  </a:txBody>
                  <a:tcPr marL="68580" marR="68580" marT="0" marB="0" anchor="ctr"/>
                </a:tc>
                <a:tc>
                  <a:txBody>
                    <a:bodyPr/>
                    <a:lstStyle/>
                    <a:p>
                      <a:pPr marL="0" algn="ctr" defTabSz="457200" rtl="0" eaLnBrk="1" latinLnBrk="0" hangingPunct="1">
                        <a:lnSpc>
                          <a:spcPct val="115000"/>
                        </a:lnSpc>
                        <a:spcAft>
                          <a:spcPts val="1000"/>
                        </a:spcAft>
                      </a:pPr>
                      <a:r>
                        <a:rPr lang="fr-FR" sz="1400" b="1" kern="1200" dirty="0">
                          <a:solidFill>
                            <a:schemeClr val="lt1"/>
                          </a:solidFill>
                          <a:effectLst/>
                          <a:latin typeface="Calibri"/>
                          <a:ea typeface="Calibri"/>
                          <a:cs typeface="Times New Roman"/>
                        </a:rPr>
                        <a:t>2017</a:t>
                      </a:r>
                    </a:p>
                  </a:txBody>
                  <a:tcPr marL="68580" marR="68580" marT="0" marB="0" anchor="ctr"/>
                </a:tc>
                <a:tc>
                  <a:txBody>
                    <a:bodyPr/>
                    <a:lstStyle/>
                    <a:p>
                      <a:pPr marL="0" algn="ctr" defTabSz="457200" rtl="0" eaLnBrk="1" latinLnBrk="0" hangingPunct="1">
                        <a:lnSpc>
                          <a:spcPct val="115000"/>
                        </a:lnSpc>
                        <a:spcAft>
                          <a:spcPts val="1000"/>
                        </a:spcAft>
                      </a:pPr>
                      <a:r>
                        <a:rPr lang="fr-FR" sz="1400" b="1" kern="1200" dirty="0">
                          <a:solidFill>
                            <a:schemeClr val="lt1"/>
                          </a:solidFill>
                          <a:effectLst/>
                          <a:latin typeface="Calibri"/>
                          <a:ea typeface="Calibri"/>
                          <a:cs typeface="Times New Roman"/>
                        </a:rPr>
                        <a:t>2018</a:t>
                      </a:r>
                    </a:p>
                  </a:txBody>
                  <a:tcPr marL="68580" marR="68580" marT="0" marB="0" anchor="ctr"/>
                </a:tc>
              </a:tr>
              <a:tr h="510291">
                <a:tc>
                  <a:txBody>
                    <a:bodyPr/>
                    <a:lstStyle/>
                    <a:p>
                      <a:pPr algn="l">
                        <a:lnSpc>
                          <a:spcPct val="115000"/>
                        </a:lnSpc>
                        <a:spcAft>
                          <a:spcPts val="1000"/>
                        </a:spcAft>
                      </a:pPr>
                      <a:r>
                        <a:rPr lang="fr-FR" sz="1600" b="1" dirty="0">
                          <a:effectLst/>
                          <a:latin typeface="Times New Roman"/>
                          <a:ea typeface="Calibri"/>
                          <a:cs typeface="Times New Roman"/>
                        </a:rPr>
                        <a:t>Cadres supérieurs</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1</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5</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5</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6</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12</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10</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7</a:t>
                      </a:r>
                      <a:endParaRPr lang="fr-FR" sz="1400" b="1" dirty="0">
                        <a:effectLst/>
                        <a:latin typeface="Calibri"/>
                        <a:ea typeface="Calibri"/>
                        <a:cs typeface="Times New Roman"/>
                      </a:endParaRPr>
                    </a:p>
                  </a:txBody>
                  <a:tcPr marL="68580" marR="68580" marT="0" marB="0" anchor="ctr"/>
                </a:tc>
              </a:tr>
              <a:tr h="510291">
                <a:tc>
                  <a:txBody>
                    <a:bodyPr/>
                    <a:lstStyle/>
                    <a:p>
                      <a:pPr algn="l">
                        <a:lnSpc>
                          <a:spcPct val="115000"/>
                        </a:lnSpc>
                        <a:spcAft>
                          <a:spcPts val="1000"/>
                        </a:spcAft>
                      </a:pPr>
                      <a:r>
                        <a:rPr lang="fr-FR" sz="1400" b="1" dirty="0" smtClean="0">
                          <a:effectLst/>
                          <a:latin typeface="Calibri"/>
                          <a:ea typeface="Calibri"/>
                          <a:cs typeface="Times New Roman"/>
                        </a:rPr>
                        <a:t>   dont Cadres permanents</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400" b="1" dirty="0" smtClean="0">
                          <a:effectLst/>
                          <a:latin typeface="Calibri"/>
                          <a:ea typeface="Calibri"/>
                          <a:cs typeface="Times New Roman"/>
                        </a:rPr>
                        <a:t>2</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400" b="1" dirty="0" smtClean="0">
                          <a:effectLst/>
                          <a:latin typeface="Calibri"/>
                          <a:ea typeface="Calibri"/>
                          <a:cs typeface="Times New Roman"/>
                        </a:rPr>
                        <a:t>1</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400" b="1" dirty="0" smtClean="0">
                          <a:effectLst/>
                          <a:latin typeface="Calibri"/>
                          <a:ea typeface="Calibri"/>
                          <a:cs typeface="Times New Roman"/>
                        </a:rPr>
                        <a:t>4</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400" b="1" dirty="0" smtClean="0">
                          <a:effectLst/>
                          <a:latin typeface="Calibri"/>
                          <a:ea typeface="Calibri"/>
                          <a:cs typeface="Times New Roman"/>
                        </a:rPr>
                        <a:t>5</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400" b="1" dirty="0" smtClean="0">
                          <a:effectLst/>
                          <a:latin typeface="Calibri"/>
                          <a:ea typeface="Calibri"/>
                          <a:cs typeface="Times New Roman"/>
                        </a:rPr>
                        <a:t>5</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400" b="1" dirty="0" smtClean="0">
                          <a:effectLst/>
                          <a:latin typeface="Calibri"/>
                          <a:ea typeface="Calibri"/>
                          <a:cs typeface="Times New Roman"/>
                        </a:rPr>
                        <a:t>5</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400" b="1" dirty="0" smtClean="0">
                          <a:effectLst/>
                          <a:latin typeface="Calibri"/>
                          <a:ea typeface="Calibri"/>
                          <a:cs typeface="Times New Roman"/>
                        </a:rPr>
                        <a:t>5</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800" b="1" dirty="0" smtClean="0">
                          <a:solidFill>
                            <a:srgbClr val="FF0000"/>
                          </a:solidFill>
                          <a:effectLst/>
                          <a:latin typeface="Calibri"/>
                          <a:ea typeface="Calibri"/>
                          <a:cs typeface="Times New Roman"/>
                        </a:rPr>
                        <a:t>2</a:t>
                      </a:r>
                      <a:endParaRPr lang="fr-FR" sz="1800" b="1" dirty="0">
                        <a:solidFill>
                          <a:srgbClr val="FF0000"/>
                        </a:solidFill>
                        <a:effectLst/>
                        <a:latin typeface="Calibri"/>
                        <a:ea typeface="Calibri"/>
                        <a:cs typeface="Times New Roman"/>
                      </a:endParaRPr>
                    </a:p>
                  </a:txBody>
                  <a:tcPr marL="68580" marR="68580" marT="0" marB="0" anchor="ctr"/>
                </a:tc>
              </a:tr>
              <a:tr h="510291">
                <a:tc>
                  <a:txBody>
                    <a:bodyPr/>
                    <a:lstStyle/>
                    <a:p>
                      <a:pPr algn="l">
                        <a:lnSpc>
                          <a:spcPct val="115000"/>
                        </a:lnSpc>
                        <a:spcAft>
                          <a:spcPts val="1000"/>
                        </a:spcAft>
                      </a:pPr>
                      <a:r>
                        <a:rPr lang="fr-FR" sz="1600" b="1" dirty="0">
                          <a:effectLst/>
                          <a:latin typeface="Times New Roman"/>
                          <a:ea typeface="Calibri"/>
                          <a:cs typeface="Times New Roman"/>
                        </a:rPr>
                        <a:t>Cadres moyens</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a:effectLst/>
                          <a:latin typeface="Times New Roman"/>
                          <a:ea typeface="Calibri"/>
                          <a:cs typeface="Times New Roman"/>
                        </a:rPr>
                        <a:t>0</a:t>
                      </a:r>
                      <a:endParaRPr lang="fr-FR" sz="1400" b="1">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a:effectLst/>
                          <a:latin typeface="Times New Roman"/>
                          <a:ea typeface="Calibri"/>
                          <a:cs typeface="Times New Roman"/>
                        </a:rPr>
                        <a:t>0</a:t>
                      </a:r>
                      <a:endParaRPr lang="fr-FR" sz="1400" b="1">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2</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smtClean="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r>
              <a:tr h="510291">
                <a:tc>
                  <a:txBody>
                    <a:bodyPr/>
                    <a:lstStyle/>
                    <a:p>
                      <a:pPr algn="l">
                        <a:lnSpc>
                          <a:spcPct val="115000"/>
                        </a:lnSpc>
                        <a:spcAft>
                          <a:spcPts val="1000"/>
                        </a:spcAft>
                      </a:pPr>
                      <a:r>
                        <a:rPr lang="fr-FR" sz="1600" b="1" dirty="0">
                          <a:effectLst/>
                          <a:latin typeface="Times New Roman"/>
                          <a:ea typeface="Calibri"/>
                          <a:cs typeface="Times New Roman"/>
                        </a:rPr>
                        <a:t>Personnel d’appui</a:t>
                      </a:r>
                      <a:endParaRPr lang="fr-FR" sz="14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a:effectLst/>
                          <a:latin typeface="Times New Roman"/>
                          <a:ea typeface="Calibri"/>
                          <a:cs typeface="Times New Roman"/>
                        </a:rPr>
                        <a:t>1</a:t>
                      </a:r>
                      <a:endParaRPr lang="fr-FR" sz="1400" b="1">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 </a:t>
                      </a:r>
                      <a:r>
                        <a:rPr lang="fr-FR" sz="1600" b="1" dirty="0" smtClean="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a:effectLst/>
                          <a:latin typeface="Times New Roman"/>
                          <a:ea typeface="Calibri"/>
                          <a:cs typeface="Times New Roman"/>
                        </a:rPr>
                        <a:t>4</a:t>
                      </a:r>
                      <a:endParaRPr lang="fr-FR" sz="1400" b="1">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a:effectLst/>
                          <a:latin typeface="Times New Roman"/>
                          <a:ea typeface="Calibri"/>
                          <a:cs typeface="Times New Roman"/>
                        </a:rPr>
                        <a:t>4</a:t>
                      </a:r>
                      <a:endParaRPr lang="fr-FR" sz="1400" b="1">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a:effectLst/>
                          <a:latin typeface="Times New Roman"/>
                          <a:ea typeface="Calibri"/>
                          <a:cs typeface="Times New Roman"/>
                        </a:rPr>
                        <a:t>4</a:t>
                      </a:r>
                      <a:endParaRPr lang="fr-FR" sz="1400" b="1">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a:effectLst/>
                          <a:latin typeface="Times New Roman"/>
                          <a:ea typeface="Calibri"/>
                          <a:cs typeface="Times New Roman"/>
                        </a:rPr>
                        <a:t>3</a:t>
                      </a:r>
                      <a:endParaRPr lang="fr-FR" sz="1400" b="1">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600" b="1" dirty="0">
                          <a:effectLst/>
                          <a:latin typeface="Times New Roman"/>
                          <a:ea typeface="Calibri"/>
                          <a:cs typeface="Times New Roman"/>
                        </a:rPr>
                        <a:t>0</a:t>
                      </a:r>
                      <a:endParaRPr lang="fr-FR" sz="1400" b="1" dirty="0">
                        <a:effectLst/>
                        <a:latin typeface="Calibri"/>
                        <a:ea typeface="Calibri"/>
                        <a:cs typeface="Times New Roman"/>
                      </a:endParaRPr>
                    </a:p>
                  </a:txBody>
                  <a:tcPr marL="68580" marR="68580" marT="0" marB="0" anchor="ctr"/>
                </a:tc>
              </a:tr>
              <a:tr h="510291">
                <a:tc>
                  <a:txBody>
                    <a:bodyPr/>
                    <a:lstStyle/>
                    <a:p>
                      <a:pPr algn="l">
                        <a:lnSpc>
                          <a:spcPct val="115000"/>
                        </a:lnSpc>
                        <a:spcAft>
                          <a:spcPts val="1000"/>
                        </a:spcAft>
                      </a:pPr>
                      <a:r>
                        <a:rPr lang="fr-FR" sz="2400" b="1" dirty="0">
                          <a:effectLst/>
                          <a:latin typeface="Times New Roman"/>
                          <a:ea typeface="Calibri"/>
                          <a:cs typeface="Times New Roman"/>
                        </a:rPr>
                        <a:t>Effectif total</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a:effectLst/>
                          <a:latin typeface="Times New Roman"/>
                          <a:ea typeface="Calibri"/>
                          <a:cs typeface="Times New Roman"/>
                        </a:rPr>
                        <a:t>3</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a:effectLst/>
                          <a:latin typeface="Times New Roman"/>
                          <a:ea typeface="Calibri"/>
                          <a:cs typeface="Times New Roman"/>
                        </a:rPr>
                        <a:t>1</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a:effectLst/>
                          <a:latin typeface="Times New Roman"/>
                          <a:ea typeface="Calibri"/>
                          <a:cs typeface="Times New Roman"/>
                        </a:rPr>
                        <a:t>9</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a:effectLst/>
                          <a:latin typeface="Times New Roman"/>
                          <a:ea typeface="Calibri"/>
                          <a:cs typeface="Times New Roman"/>
                        </a:rPr>
                        <a:t>9</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a:effectLst/>
                          <a:latin typeface="Times New Roman"/>
                          <a:ea typeface="Calibri"/>
                          <a:cs typeface="Times New Roman"/>
                        </a:rPr>
                        <a:t>10</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a:effectLst/>
                          <a:latin typeface="Times New Roman"/>
                          <a:ea typeface="Calibri"/>
                          <a:cs typeface="Times New Roman"/>
                        </a:rPr>
                        <a:t>15</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a:effectLst/>
                          <a:latin typeface="Times New Roman"/>
                          <a:ea typeface="Calibri"/>
                          <a:cs typeface="Times New Roman"/>
                        </a:rPr>
                        <a:t>12</a:t>
                      </a:r>
                      <a:endParaRPr lang="fr-FR" sz="2000" b="1"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2400" b="1" dirty="0" smtClean="0">
                          <a:effectLst/>
                          <a:latin typeface="Times New Roman"/>
                          <a:ea typeface="Calibri"/>
                          <a:cs typeface="Times New Roman"/>
                        </a:rPr>
                        <a:t>7</a:t>
                      </a:r>
                      <a:endParaRPr lang="fr-FR" sz="2000" b="1"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95763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63914"/>
            <a:ext cx="8229600" cy="653140"/>
          </a:xfrm>
        </p:spPr>
        <p:txBody>
          <a:bodyPr anchor="ctr"/>
          <a:lstStyle/>
          <a:p>
            <a:r>
              <a:rPr lang="fr-FR" b="1" dirty="0" smtClean="0"/>
              <a:t>4. </a:t>
            </a:r>
            <a:r>
              <a:rPr lang="fr-FR" b="1" dirty="0"/>
              <a:t>Principaux résultats atteints </a:t>
            </a:r>
          </a:p>
        </p:txBody>
      </p:sp>
      <p:sp>
        <p:nvSpPr>
          <p:cNvPr id="3" name="Espace réservé du contenu 2"/>
          <p:cNvSpPr>
            <a:spLocks noGrp="1"/>
          </p:cNvSpPr>
          <p:nvPr>
            <p:ph idx="1"/>
          </p:nvPr>
        </p:nvSpPr>
        <p:spPr>
          <a:xfrm>
            <a:off x="457200" y="1417638"/>
            <a:ext cx="8229600" cy="4818570"/>
          </a:xfrm>
        </p:spPr>
        <p:txBody>
          <a:bodyPr/>
          <a:lstStyle/>
          <a:p>
            <a:pPr>
              <a:buFont typeface="Arial" pitchFamily="34" charset="0"/>
              <a:buChar char="•"/>
            </a:pPr>
            <a:r>
              <a:rPr lang="fr-FR" sz="2800" dirty="0" smtClean="0"/>
              <a:t>Année </a:t>
            </a:r>
            <a:r>
              <a:rPr lang="fr-FR" sz="2800" dirty="0"/>
              <a:t>de base: </a:t>
            </a:r>
            <a:r>
              <a:rPr lang="fr-FR" sz="2800" dirty="0" smtClean="0"/>
              <a:t>2007</a:t>
            </a:r>
          </a:p>
          <a:p>
            <a:pPr>
              <a:buFont typeface="Arial" pitchFamily="34" charset="0"/>
              <a:buChar char="•"/>
            </a:pPr>
            <a:r>
              <a:rPr lang="fr-FR" sz="2800" dirty="0" smtClean="0"/>
              <a:t>Série </a:t>
            </a:r>
            <a:r>
              <a:rPr lang="fr-FR" sz="2800" dirty="0"/>
              <a:t>disponible: 2000 – 2015 sous le SCN 1993 avec une précision: </a:t>
            </a:r>
          </a:p>
          <a:p>
            <a:pPr lvl="1">
              <a:buFont typeface="Courier New" pitchFamily="49" charset="0"/>
              <a:buChar char="o"/>
            </a:pPr>
            <a:r>
              <a:rPr lang="fr-FR" sz="2400" dirty="0"/>
              <a:t> Les comptes de 2000 – 2006 sont rétro-interpolés sous le modèle TABLO</a:t>
            </a:r>
          </a:p>
          <a:p>
            <a:pPr lvl="1">
              <a:buFont typeface="Courier New" pitchFamily="49" charset="0"/>
              <a:buChar char="o"/>
            </a:pPr>
            <a:r>
              <a:rPr lang="fr-FR" sz="2400" dirty="0"/>
              <a:t>Les comptes de 2007 – 2015 sont élaborés sous </a:t>
            </a:r>
            <a:r>
              <a:rPr lang="fr-FR" sz="2400" dirty="0" smtClean="0"/>
              <a:t>ERETES</a:t>
            </a:r>
          </a:p>
          <a:p>
            <a:pPr>
              <a:buFont typeface="Arial" pitchFamily="34" charset="0"/>
              <a:buChar char="•"/>
            </a:pPr>
            <a:r>
              <a:rPr lang="fr-FR" sz="2800" dirty="0" smtClean="0"/>
              <a:t>Ces résultats n’ont été possibles que grâce aux partenaires techniques et financiers (PTF)</a:t>
            </a:r>
          </a:p>
          <a:p>
            <a:pPr marL="0" indent="0">
              <a:buNone/>
            </a:pPr>
            <a:r>
              <a:rPr lang="fr-FR" b="1" i="1" dirty="0" smtClean="0"/>
              <a:t>Rattrapage du retard dans la production des comptes depuis </a:t>
            </a:r>
            <a:r>
              <a:rPr lang="fr-FR" b="1" i="1" dirty="0"/>
              <a:t>décembre </a:t>
            </a:r>
            <a:r>
              <a:rPr lang="fr-FR" b="1" i="1" dirty="0" smtClean="0"/>
              <a:t>2017</a:t>
            </a:r>
            <a:endParaRPr lang="fr-FR" b="1" i="1" dirty="0"/>
          </a:p>
        </p:txBody>
      </p:sp>
    </p:spTree>
    <p:extLst>
      <p:ext uri="{BB962C8B-B14F-4D97-AF65-F5344CB8AC3E}">
        <p14:creationId xmlns:p14="http://schemas.microsoft.com/office/powerpoint/2010/main" val="3962396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79488"/>
            <a:ext cx="8229600" cy="638149"/>
          </a:xfrm>
        </p:spPr>
        <p:txBody>
          <a:bodyPr/>
          <a:lstStyle/>
          <a:p>
            <a:r>
              <a:rPr lang="fr-FR" sz="4000" b="1" dirty="0"/>
              <a:t>4. Principaux résultats atteints </a:t>
            </a:r>
            <a:r>
              <a:rPr lang="fr-FR" sz="4000" b="1" dirty="0" smtClean="0"/>
              <a:t>(suite)</a:t>
            </a:r>
            <a:endParaRPr lang="fr-FR" sz="4000" dirty="0"/>
          </a:p>
        </p:txBody>
      </p:sp>
      <p:sp>
        <p:nvSpPr>
          <p:cNvPr id="3" name="Espace réservé du contenu 2"/>
          <p:cNvSpPr>
            <a:spLocks noGrp="1"/>
          </p:cNvSpPr>
          <p:nvPr>
            <p:ph idx="1"/>
          </p:nvPr>
        </p:nvSpPr>
        <p:spPr/>
        <p:txBody>
          <a:bodyPr/>
          <a:lstStyle/>
          <a:p>
            <a:r>
              <a:rPr lang="fr-FR" dirty="0" smtClean="0"/>
              <a:t>Production des deux (2) tableaux du cadre central du SCN: le Tableau des ressources et des emplois (TRE) et le Tableau des comptes économiques intégrés (TCEI) sans compte financier</a:t>
            </a:r>
          </a:p>
          <a:p>
            <a:r>
              <a:rPr lang="fr-FR" dirty="0" smtClean="0"/>
              <a:t>Amélioration de la qualité des données de la série base 2007 par rapport à celles de 2000</a:t>
            </a:r>
          </a:p>
          <a:p>
            <a:r>
              <a:rPr lang="fr-FR" dirty="0" smtClean="0"/>
              <a:t>Capacités des comptables nationaux assez renforcées pour la migration au SCN 2008</a:t>
            </a:r>
            <a:endParaRPr lang="fr-FR" dirty="0"/>
          </a:p>
        </p:txBody>
      </p:sp>
    </p:spTree>
    <p:extLst>
      <p:ext uri="{BB962C8B-B14F-4D97-AF65-F5344CB8AC3E}">
        <p14:creationId xmlns:p14="http://schemas.microsoft.com/office/powerpoint/2010/main" val="1848803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4862</TotalTime>
  <Words>774</Words>
  <Application>Microsoft Office PowerPoint</Application>
  <PresentationFormat>Affichage à l'écran (4:3)</PresentationFormat>
  <Paragraphs>131</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Office Theme</vt:lpstr>
      <vt:lpstr>Présentation PowerPoint</vt:lpstr>
      <vt:lpstr>Plan de la présentation</vt:lpstr>
      <vt:lpstr>1. Introduction </vt:lpstr>
      <vt:lpstr>2. Conditions de travail </vt:lpstr>
      <vt:lpstr>3. Organisation du travail</vt:lpstr>
      <vt:lpstr>Présentation PowerPoint</vt:lpstr>
      <vt:lpstr>3. Organisation du travail (suite) </vt:lpstr>
      <vt:lpstr>4. Principaux résultats atteints </vt:lpstr>
      <vt:lpstr>4. Principaux résultats atteints (suite)</vt:lpstr>
      <vt:lpstr>5. Difficultés et leçons tirées  </vt:lpstr>
      <vt:lpstr>5. Difficultés et leçons tirées (suite)   </vt:lpstr>
      <vt:lpstr>6. Capitalisation de l’expérience pour la mise en œuvre du SCN 2008 </vt:lpstr>
      <vt:lpstr>6. Capitalisation de l’expérience pour la mise en œuvre du SCN 2008 (suite)</vt:lpstr>
      <vt:lpstr>Conclusion </vt:lpstr>
      <vt:lpstr>Conclusion (suite) </vt:lpstr>
      <vt:lpstr>Présentation PowerPoint</vt:lpstr>
    </vt:vector>
  </TitlesOfParts>
  <Company>vuyokazis@statssa.gov.za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Vuyokazi Sodo</dc:creator>
  <cp:lastModifiedBy>Ezéchias ADOLI</cp:lastModifiedBy>
  <cp:revision>39</cp:revision>
  <dcterms:created xsi:type="dcterms:W3CDTF">2018-09-10T12:40:47Z</dcterms:created>
  <dcterms:modified xsi:type="dcterms:W3CDTF">2018-09-30T18:48:42Z</dcterms:modified>
</cp:coreProperties>
</file>