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7" r:id="rId2"/>
    <p:sldId id="256" r:id="rId3"/>
    <p:sldId id="258" r:id="rId4"/>
    <p:sldId id="285" r:id="rId5"/>
    <p:sldId id="260" r:id="rId6"/>
    <p:sldId id="261" r:id="rId7"/>
    <p:sldId id="262" r:id="rId8"/>
    <p:sldId id="263" r:id="rId9"/>
    <p:sldId id="264" r:id="rId10"/>
    <p:sldId id="265" r:id="rId11"/>
    <p:sldId id="266" r:id="rId12"/>
    <p:sldId id="267"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Lst>
  <p:sldSz cx="9144000" cy="6858000" type="screen4x3"/>
  <p:notesSz cx="6858000" cy="91440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469"/>
    <a:srgbClr val="21E469"/>
    <a:srgbClr val="CDC87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94660"/>
  </p:normalViewPr>
  <p:slideViewPr>
    <p:cSldViewPr snapToGrid="0" snapToObjects="1">
      <p:cViewPr>
        <p:scale>
          <a:sx n="66" d="100"/>
          <a:sy n="66" d="100"/>
        </p:scale>
        <p:origin x="132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rgbClr val="0070C0"/>
              </a:solidFill>
              <a:ln w="19050">
                <a:solidFill>
                  <a:schemeClr val="lt1"/>
                </a:solidFill>
              </a:ln>
              <a:effectLst/>
            </c:spPr>
          </c:dPt>
          <c:dLbls>
            <c:dLbl>
              <c:idx val="0"/>
              <c:layout>
                <c:manualLayout>
                  <c:x val="-0.24208812791486525"/>
                  <c:y val="-0.22547560952497761"/>
                </c:manualLayout>
              </c:layout>
              <c:tx>
                <c:rich>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fld id="{1895BEB4-67FD-4519-9CEC-EC6FF27DC759}" type="CATEGORYNAME">
                      <a:rPr lang="en-ZA" dirty="0"/>
                      <a:pPr>
                        <a:defRPr sz="2000" b="0" i="0" u="none" strike="noStrike" kern="1200" baseline="0">
                          <a:solidFill>
                            <a:schemeClr val="bg1"/>
                          </a:solidFill>
                          <a:latin typeface="+mn-lt"/>
                          <a:ea typeface="+mn-ea"/>
                          <a:cs typeface="+mn-cs"/>
                        </a:defRPr>
                      </a:pPr>
                      <a:t>[CATEGORY NAME]</a:t>
                    </a:fld>
                    <a:r>
                      <a:rPr lang="en-ZA" baseline="0" dirty="0"/>
                      <a:t>  </a:t>
                    </a:r>
                    <a:fld id="{3E074A02-7FEC-49AE-A515-9C60A10978E8}" type="VALUE">
                      <a:rPr lang="en-ZA" baseline="0" smtClean="0"/>
                      <a:pPr>
                        <a:defRPr sz="2000" b="0" i="0" u="none" strike="noStrike" kern="1200" baseline="0">
                          <a:solidFill>
                            <a:schemeClr val="bg1"/>
                          </a:solidFill>
                          <a:latin typeface="+mn-lt"/>
                          <a:ea typeface="+mn-ea"/>
                          <a:cs typeface="+mn-cs"/>
                        </a:defRPr>
                      </a:pPr>
                      <a:t>[VALUE]</a:t>
                    </a:fld>
                    <a:r>
                      <a:rPr lang="en-ZA" baseline="0" dirty="0" smtClean="0"/>
                      <a:t> (Tier 1 &amp; 2)</a:t>
                    </a:r>
                  </a:p>
                </c:rich>
              </c:tx>
              <c:spPr>
                <a:noFill/>
                <a:ln>
                  <a:noFill/>
                </a:ln>
                <a:effectLst/>
              </c:spPr>
              <c:showLegendKey val="0"/>
              <c:showVal val="1"/>
              <c:showCatName val="1"/>
              <c:showSerName val="0"/>
              <c:showPercent val="0"/>
              <c:showBubbleSize val="0"/>
              <c:extLst>
                <c:ext xmlns:c15="http://schemas.microsoft.com/office/drawing/2012/chart" uri="{CE6537A1-D6FC-4f65-9D91-7224C49458BB}">
                  <c15:layout>
                    <c:manualLayout>
                      <c:w val="0.27585837023399518"/>
                      <c:h val="0.2515407447220579"/>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Agreed Standards</c:v>
                </c:pt>
                <c:pt idx="1">
                  <c:v>Standards Not Agreed</c:v>
                </c:pt>
              </c:strCache>
            </c:strRef>
          </c:cat>
          <c:val>
            <c:numRef>
              <c:f>Sheet1!$B$2:$B$3</c:f>
              <c:numCache>
                <c:formatCode>General</c:formatCode>
                <c:ptCount val="2"/>
                <c:pt idx="0">
                  <c:v>156</c:v>
                </c:pt>
                <c:pt idx="1">
                  <c:v>74</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87688761896451"/>
          <c:y val="0.2581767383599467"/>
          <c:w val="0.78524861677608859"/>
          <c:h val="0.56608582279663855"/>
        </c:manualLayout>
      </c:layout>
      <c:lineChart>
        <c:grouping val="standard"/>
        <c:varyColors val="0"/>
        <c:ser>
          <c:idx val="0"/>
          <c:order val="0"/>
          <c:tx>
            <c:strRef>
              <c:f>Sheet1!$A$6</c:f>
              <c:strCache>
                <c:ptCount val="1"/>
                <c:pt idx="0">
                  <c:v>Country Page</c:v>
                </c:pt>
              </c:strCache>
            </c:strRef>
          </c:tx>
          <c:spPr>
            <a:ln w="38100">
              <a:solidFill>
                <a:srgbClr val="800000"/>
              </a:solidFill>
            </a:ln>
          </c:spPr>
          <c:marker>
            <c:symbol val="circle"/>
            <c:size val="5"/>
            <c:spPr>
              <a:solidFill>
                <a:schemeClr val="bg1"/>
              </a:solidFill>
              <a:ln>
                <a:solidFill>
                  <a:srgbClr val="800000"/>
                </a:solidFill>
              </a:ln>
            </c:spPr>
          </c:marker>
          <c:val>
            <c:numRef>
              <c:f>Sheet1!$C$6:$I$6</c:f>
              <c:numCache>
                <c:formatCode>General</c:formatCode>
                <c:ptCount val="7"/>
                <c:pt idx="0">
                  <c:v>1.78</c:v>
                </c:pt>
                <c:pt idx="1">
                  <c:v>2</c:v>
                </c:pt>
                <c:pt idx="2">
                  <c:v>1.06</c:v>
                </c:pt>
                <c:pt idx="3">
                  <c:v>1.1000000000000001</c:v>
                </c:pt>
                <c:pt idx="4">
                  <c:v>0.49</c:v>
                </c:pt>
              </c:numCache>
            </c:numRef>
          </c:val>
          <c:smooth val="0"/>
        </c:ser>
        <c:ser>
          <c:idx val="1"/>
          <c:order val="1"/>
          <c:tx>
            <c:strRef>
              <c:f>Sheet1!$A$7:$B$7</c:f>
              <c:strCache>
                <c:ptCount val="2"/>
                <c:pt idx="0">
                  <c:v>South Africa Baseline Report</c:v>
                </c:pt>
              </c:strCache>
            </c:strRef>
          </c:tx>
          <c:spPr>
            <a:ln w="38100">
              <a:solidFill>
                <a:srgbClr val="CC3300"/>
              </a:solidFill>
            </a:ln>
          </c:spPr>
          <c:marker>
            <c:symbol val="circle"/>
            <c:size val="5"/>
            <c:spPr>
              <a:solidFill>
                <a:schemeClr val="bg1"/>
              </a:solidFill>
              <a:ln>
                <a:solidFill>
                  <a:srgbClr val="A50021"/>
                </a:solidFill>
              </a:ln>
            </c:spPr>
          </c:marker>
          <c:val>
            <c:numRef>
              <c:f>Sheet1!$C$7:$I$7</c:f>
              <c:numCache>
                <c:formatCode>General</c:formatCode>
                <c:ptCount val="7"/>
                <c:pt idx="0">
                  <c:v>1.6</c:v>
                </c:pt>
                <c:pt idx="1">
                  <c:v>1.8</c:v>
                </c:pt>
                <c:pt idx="2">
                  <c:v>0.7</c:v>
                </c:pt>
                <c:pt idx="3">
                  <c:v>0.9</c:v>
                </c:pt>
                <c:pt idx="4">
                  <c:v>0.1</c:v>
                </c:pt>
                <c:pt idx="5">
                  <c:v>-0.3</c:v>
                </c:pt>
                <c:pt idx="6">
                  <c:v>-1.3</c:v>
                </c:pt>
              </c:numCache>
            </c:numRef>
          </c:val>
          <c:smooth val="0"/>
        </c:ser>
        <c:dLbls>
          <c:showLegendKey val="0"/>
          <c:showVal val="0"/>
          <c:showCatName val="0"/>
          <c:showSerName val="0"/>
          <c:showPercent val="0"/>
          <c:showBubbleSize val="0"/>
        </c:dLbls>
        <c:marker val="1"/>
        <c:smooth val="0"/>
        <c:axId val="437217520"/>
        <c:axId val="437215280"/>
      </c:lineChart>
      <c:catAx>
        <c:axId val="437217520"/>
        <c:scaling>
          <c:orientation val="minMax"/>
        </c:scaling>
        <c:delete val="0"/>
        <c:axPos val="b"/>
        <c:majorTickMark val="out"/>
        <c:minorTickMark val="none"/>
        <c:tickLblPos val="nextTo"/>
        <c:crossAx val="437215280"/>
        <c:crosses val="autoZero"/>
        <c:auto val="1"/>
        <c:lblAlgn val="ctr"/>
        <c:lblOffset val="100"/>
        <c:noMultiLvlLbl val="0"/>
      </c:catAx>
      <c:valAx>
        <c:axId val="437215280"/>
        <c:scaling>
          <c:orientation val="minMax"/>
        </c:scaling>
        <c:delete val="0"/>
        <c:axPos val="l"/>
        <c:majorGridlines>
          <c:spPr>
            <a:ln>
              <a:noFill/>
            </a:ln>
          </c:spPr>
        </c:majorGridlines>
        <c:numFmt formatCode="General" sourceLinked="1"/>
        <c:majorTickMark val="out"/>
        <c:minorTickMark val="none"/>
        <c:tickLblPos val="nextTo"/>
        <c:crossAx val="437217520"/>
        <c:crosses val="autoZero"/>
        <c:crossBetween val="between"/>
      </c:valAx>
      <c:spPr>
        <a:noFill/>
        <a:ln>
          <a:noFill/>
        </a:ln>
      </c:spPr>
    </c:plotArea>
    <c:legend>
      <c:legendPos val="b"/>
      <c:layout>
        <c:manualLayout>
          <c:xMode val="edge"/>
          <c:yMode val="edge"/>
          <c:x val="0.37081601281052934"/>
          <c:y val="0.27370186565546273"/>
          <c:w val="0.58393381226499319"/>
          <c:h val="9.0524693426254771E-2"/>
        </c:manualLayout>
      </c:layout>
      <c:overlay val="0"/>
    </c:legend>
    <c:plotVisOnly val="1"/>
    <c:dispBlanksAs val="gap"/>
    <c:showDLblsOverMax val="0"/>
  </c:chart>
  <c:spPr>
    <a:noFill/>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775168125443547E-2"/>
          <c:y val="0.23176676444856156"/>
          <c:w val="0.89280376316596788"/>
          <c:h val="0.6496826382506603"/>
        </c:manualLayout>
      </c:layout>
      <c:lineChart>
        <c:grouping val="standard"/>
        <c:varyColors val="0"/>
        <c:ser>
          <c:idx val="0"/>
          <c:order val="0"/>
          <c:tx>
            <c:strRef>
              <c:f>Sheet1!$A$8</c:f>
              <c:strCache>
                <c:ptCount val="1"/>
                <c:pt idx="0">
                  <c:v>Country Page</c:v>
                </c:pt>
              </c:strCache>
            </c:strRef>
          </c:tx>
          <c:spPr>
            <a:ln w="38100">
              <a:solidFill>
                <a:srgbClr val="800000"/>
              </a:solidFill>
            </a:ln>
          </c:spPr>
          <c:marker>
            <c:symbol val="circle"/>
            <c:size val="5"/>
            <c:spPr>
              <a:solidFill>
                <a:schemeClr val="bg1"/>
              </a:solidFill>
              <a:ln>
                <a:solidFill>
                  <a:srgbClr val="800000"/>
                </a:solidFill>
              </a:ln>
            </c:spPr>
          </c:marker>
          <c:cat>
            <c:numRef>
              <c:f>Sheet1!$C$5:$I$5</c:f>
              <c:numCache>
                <c:formatCode>General</c:formatCode>
                <c:ptCount val="7"/>
                <c:pt idx="0">
                  <c:v>2010</c:v>
                </c:pt>
                <c:pt idx="1">
                  <c:v>2011</c:v>
                </c:pt>
                <c:pt idx="2">
                  <c:v>2012</c:v>
                </c:pt>
                <c:pt idx="3">
                  <c:v>2013</c:v>
                </c:pt>
                <c:pt idx="4">
                  <c:v>2014</c:v>
                </c:pt>
                <c:pt idx="5">
                  <c:v>2015</c:v>
                </c:pt>
                <c:pt idx="6">
                  <c:v>2016</c:v>
                </c:pt>
              </c:numCache>
            </c:numRef>
          </c:cat>
          <c:val>
            <c:numRef>
              <c:f>Sheet1!$C$8:$I$8</c:f>
              <c:numCache>
                <c:formatCode>General</c:formatCode>
                <c:ptCount val="7"/>
                <c:pt idx="0">
                  <c:v>4.97</c:v>
                </c:pt>
                <c:pt idx="1">
                  <c:v>-0.37</c:v>
                </c:pt>
                <c:pt idx="2">
                  <c:v>-0.05</c:v>
                </c:pt>
                <c:pt idx="3">
                  <c:v>-1.1299999999999999</c:v>
                </c:pt>
                <c:pt idx="4">
                  <c:v>-0.36</c:v>
                </c:pt>
              </c:numCache>
            </c:numRef>
          </c:val>
          <c:smooth val="0"/>
        </c:ser>
        <c:ser>
          <c:idx val="1"/>
          <c:order val="1"/>
          <c:tx>
            <c:strRef>
              <c:f>Sheet1!$A$9</c:f>
              <c:strCache>
                <c:ptCount val="1"/>
                <c:pt idx="0">
                  <c:v>South Africa Baseline Report</c:v>
                </c:pt>
              </c:strCache>
            </c:strRef>
          </c:tx>
          <c:spPr>
            <a:ln w="38100">
              <a:solidFill>
                <a:srgbClr val="CC0000"/>
              </a:solidFill>
            </a:ln>
          </c:spPr>
          <c:marker>
            <c:symbol val="circle"/>
            <c:size val="5"/>
            <c:spPr>
              <a:solidFill>
                <a:schemeClr val="bg1"/>
              </a:solidFill>
              <a:ln>
                <a:solidFill>
                  <a:srgbClr val="CC3300"/>
                </a:solidFill>
              </a:ln>
            </c:spPr>
          </c:marker>
          <c:cat>
            <c:numRef>
              <c:f>Sheet1!$C$5:$I$5</c:f>
              <c:numCache>
                <c:formatCode>General</c:formatCode>
                <c:ptCount val="7"/>
                <c:pt idx="0">
                  <c:v>2010</c:v>
                </c:pt>
                <c:pt idx="1">
                  <c:v>2011</c:v>
                </c:pt>
                <c:pt idx="2">
                  <c:v>2012</c:v>
                </c:pt>
                <c:pt idx="3">
                  <c:v>2013</c:v>
                </c:pt>
                <c:pt idx="4">
                  <c:v>2014</c:v>
                </c:pt>
                <c:pt idx="5">
                  <c:v>2015</c:v>
                </c:pt>
                <c:pt idx="6">
                  <c:v>2016</c:v>
                </c:pt>
              </c:numCache>
            </c:numRef>
          </c:cat>
          <c:val>
            <c:numRef>
              <c:f>Sheet1!$C$9:$I$9</c:f>
              <c:numCache>
                <c:formatCode>General</c:formatCode>
                <c:ptCount val="7"/>
                <c:pt idx="0">
                  <c:v>6.1</c:v>
                </c:pt>
                <c:pt idx="1">
                  <c:v>1.2</c:v>
                </c:pt>
                <c:pt idx="2">
                  <c:v>-0.3</c:v>
                </c:pt>
                <c:pt idx="3">
                  <c:v>-0.5</c:v>
                </c:pt>
                <c:pt idx="4">
                  <c:v>-0.2</c:v>
                </c:pt>
                <c:pt idx="5">
                  <c:v>-2.5</c:v>
                </c:pt>
                <c:pt idx="6">
                  <c:v>0</c:v>
                </c:pt>
              </c:numCache>
            </c:numRef>
          </c:val>
          <c:smooth val="0"/>
        </c:ser>
        <c:dLbls>
          <c:showLegendKey val="0"/>
          <c:showVal val="0"/>
          <c:showCatName val="0"/>
          <c:showSerName val="0"/>
          <c:showPercent val="0"/>
          <c:showBubbleSize val="0"/>
        </c:dLbls>
        <c:marker val="1"/>
        <c:smooth val="0"/>
        <c:axId val="424532704"/>
        <c:axId val="187040832"/>
      </c:lineChart>
      <c:catAx>
        <c:axId val="424532704"/>
        <c:scaling>
          <c:orientation val="minMax"/>
        </c:scaling>
        <c:delete val="0"/>
        <c:axPos val="b"/>
        <c:numFmt formatCode="General" sourceLinked="1"/>
        <c:majorTickMark val="out"/>
        <c:minorTickMark val="none"/>
        <c:tickLblPos val="nextTo"/>
        <c:crossAx val="187040832"/>
        <c:crosses val="autoZero"/>
        <c:auto val="1"/>
        <c:lblAlgn val="ctr"/>
        <c:lblOffset val="100"/>
        <c:noMultiLvlLbl val="0"/>
      </c:catAx>
      <c:valAx>
        <c:axId val="187040832"/>
        <c:scaling>
          <c:orientation val="minMax"/>
        </c:scaling>
        <c:delete val="0"/>
        <c:axPos val="l"/>
        <c:majorGridlines>
          <c:spPr>
            <a:ln>
              <a:noFill/>
            </a:ln>
          </c:spPr>
        </c:majorGridlines>
        <c:numFmt formatCode="General" sourceLinked="1"/>
        <c:majorTickMark val="out"/>
        <c:minorTickMark val="none"/>
        <c:tickLblPos val="nextTo"/>
        <c:crossAx val="424532704"/>
        <c:crosses val="autoZero"/>
        <c:crossBetween val="between"/>
      </c:valAx>
      <c:spPr>
        <a:noFill/>
      </c:spPr>
    </c:plotArea>
    <c:legend>
      <c:legendPos val="b"/>
      <c:layout>
        <c:manualLayout>
          <c:xMode val="edge"/>
          <c:yMode val="edge"/>
          <c:x val="0.26777815043962205"/>
          <c:y val="0.41389348507829427"/>
          <c:w val="0.58024621783788222"/>
          <c:h val="9.1535881477229922E-2"/>
        </c:manualLayout>
      </c:layout>
      <c:overlay val="0"/>
    </c:legend>
    <c:plotVisOnly val="1"/>
    <c:dispBlanksAs val="gap"/>
    <c:showDLblsOverMax val="0"/>
  </c:chart>
  <c:spPr>
    <a:noFill/>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 0'!$B$19</c:f>
              <c:strCache>
                <c:ptCount val="1"/>
                <c:pt idx="0">
                  <c:v>Male</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 0'!$C$18:$E$18</c:f>
              <c:numCache>
                <c:formatCode>General</c:formatCode>
                <c:ptCount val="3"/>
                <c:pt idx="0">
                  <c:v>2014</c:v>
                </c:pt>
                <c:pt idx="1">
                  <c:v>2015</c:v>
                </c:pt>
                <c:pt idx="2">
                  <c:v>2016</c:v>
                </c:pt>
              </c:numCache>
            </c:numRef>
          </c:cat>
          <c:val>
            <c:numRef>
              <c:f>'Sheet 0'!$C$19:$E$19</c:f>
              <c:numCache>
                <c:formatCode>0.0</c:formatCode>
                <c:ptCount val="3"/>
                <c:pt idx="0">
                  <c:v>23.145279652959683</c:v>
                </c:pt>
                <c:pt idx="1">
                  <c:v>23.196934591787159</c:v>
                </c:pt>
                <c:pt idx="2">
                  <c:v>24.508737994133767</c:v>
                </c:pt>
              </c:numCache>
            </c:numRef>
          </c:val>
        </c:ser>
        <c:ser>
          <c:idx val="1"/>
          <c:order val="1"/>
          <c:tx>
            <c:strRef>
              <c:f>'Sheet 0'!$B$20</c:f>
              <c:strCache>
                <c:ptCount val="1"/>
                <c:pt idx="0">
                  <c:v>Female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 0'!$C$18:$E$18</c:f>
              <c:numCache>
                <c:formatCode>General</c:formatCode>
                <c:ptCount val="3"/>
                <c:pt idx="0">
                  <c:v>2014</c:v>
                </c:pt>
                <c:pt idx="1">
                  <c:v>2015</c:v>
                </c:pt>
                <c:pt idx="2">
                  <c:v>2016</c:v>
                </c:pt>
              </c:numCache>
            </c:numRef>
          </c:cat>
          <c:val>
            <c:numRef>
              <c:f>'Sheet 0'!$C$20:$E$20</c:f>
              <c:numCache>
                <c:formatCode>0.0</c:formatCode>
                <c:ptCount val="3"/>
                <c:pt idx="0">
                  <c:v>27.016401667941153</c:v>
                </c:pt>
                <c:pt idx="1">
                  <c:v>27.522236689736502</c:v>
                </c:pt>
                <c:pt idx="2">
                  <c:v>28.942367729279724</c:v>
                </c:pt>
              </c:numCache>
            </c:numRef>
          </c:val>
        </c:ser>
        <c:ser>
          <c:idx val="2"/>
          <c:order val="2"/>
          <c:tx>
            <c:strRef>
              <c:f>'Sheet 0'!$B$21</c:f>
              <c:strCache>
                <c:ptCount val="1"/>
                <c:pt idx="0">
                  <c:v>Total</c:v>
                </c:pt>
              </c:strCache>
            </c:strRef>
          </c:tx>
          <c:spPr>
            <a:solidFill>
              <a:srgbClr val="FF7C80">
                <a:alpha val="5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 0'!$C$18:$E$18</c:f>
              <c:numCache>
                <c:formatCode>General</c:formatCode>
                <c:ptCount val="3"/>
                <c:pt idx="0">
                  <c:v>2014</c:v>
                </c:pt>
                <c:pt idx="1">
                  <c:v>2015</c:v>
                </c:pt>
                <c:pt idx="2">
                  <c:v>2016</c:v>
                </c:pt>
              </c:numCache>
            </c:numRef>
          </c:cat>
          <c:val>
            <c:numRef>
              <c:f>'Sheet 0'!$C$21:$E$21</c:f>
              <c:numCache>
                <c:formatCode>0.0</c:formatCode>
                <c:ptCount val="3"/>
                <c:pt idx="0">
                  <c:v>24.890190135716626</c:v>
                </c:pt>
                <c:pt idx="1">
                  <c:v>25.149436047773744</c:v>
                </c:pt>
                <c:pt idx="2">
                  <c:v>26.503498971530764</c:v>
                </c:pt>
              </c:numCache>
            </c:numRef>
          </c:val>
        </c:ser>
        <c:dLbls>
          <c:showLegendKey val="0"/>
          <c:showVal val="0"/>
          <c:showCatName val="0"/>
          <c:showSerName val="0"/>
          <c:showPercent val="0"/>
          <c:showBubbleSize val="0"/>
        </c:dLbls>
        <c:gapWidth val="170"/>
        <c:overlap val="-10"/>
        <c:axId val="313210960"/>
        <c:axId val="424535760"/>
      </c:barChart>
      <c:catAx>
        <c:axId val="313210960"/>
        <c:scaling>
          <c:orientation val="minMax"/>
        </c:scaling>
        <c:delete val="0"/>
        <c:axPos val="b"/>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424535760"/>
        <c:crosses val="autoZero"/>
        <c:auto val="1"/>
        <c:lblAlgn val="ctr"/>
        <c:lblOffset val="100"/>
        <c:noMultiLvlLbl val="0"/>
      </c:catAx>
      <c:valAx>
        <c:axId val="424535760"/>
        <c:scaling>
          <c:orientation val="minMax"/>
        </c:scaling>
        <c:delete val="0"/>
        <c:axPos val="l"/>
        <c:title>
          <c:tx>
            <c:rich>
              <a:bodyPr rot="0" spcFirstLastPara="1" vertOverflow="ellipsis" wrap="square" anchor="ctr" anchorCtr="1"/>
              <a:lstStyle/>
              <a:p>
                <a:pPr>
                  <a:defRPr sz="1000" b="0" i="0" u="none" strike="noStrike" kern="1200" baseline="0">
                    <a:solidFill>
                      <a:sysClr val="windowText" lastClr="000000"/>
                    </a:solidFill>
                    <a:latin typeface="+mn-lt"/>
                    <a:ea typeface="+mn-ea"/>
                    <a:cs typeface="+mn-cs"/>
                  </a:defRPr>
                </a:pPr>
                <a:r>
                  <a:rPr lang="en-ZA"/>
                  <a:t>%</a:t>
                </a:r>
              </a:p>
            </c:rich>
          </c:tx>
          <c:layout/>
          <c:overlay val="0"/>
          <c:spPr>
            <a:noFill/>
            <a:ln>
              <a:noFill/>
            </a:ln>
            <a:effectLst/>
          </c:spPr>
        </c:title>
        <c:numFmt formatCode="0.0" sourceLinked="1"/>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313210960"/>
        <c:crosses val="autoZero"/>
        <c:crossBetween val="between"/>
      </c:valAx>
      <c:spPr>
        <a:noFill/>
        <a:ln>
          <a:noFill/>
        </a:ln>
        <a:effectLst/>
      </c:spPr>
    </c:plotArea>
    <c:legend>
      <c:legendPos val="t"/>
      <c:layout>
        <c:manualLayout>
          <c:xMode val="edge"/>
          <c:yMode val="edge"/>
          <c:x val="0.34649650043744534"/>
          <c:y val="8.886067914947636E-2"/>
          <c:w val="0.34589588801399823"/>
          <c:h val="0.1147757117475517"/>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'[Chart in Microsoft Word]Sheet1'!$C$24</c:f>
              <c:strCache>
                <c:ptCount val="1"/>
                <c:pt idx="0">
                  <c:v>Headcount</c:v>
                </c:pt>
              </c:strCache>
            </c:strRef>
          </c:tx>
          <c:spPr>
            <a:solidFill>
              <a:srgbClr val="C00000"/>
            </a:solidFill>
            <a:ln w="12700">
              <a:noFill/>
            </a:ln>
          </c:spPr>
          <c:invertIfNegative val="0"/>
          <c:dPt>
            <c:idx val="0"/>
            <c:invertIfNegative val="0"/>
            <c:bubble3D val="0"/>
            <c:spPr>
              <a:solidFill>
                <a:srgbClr val="C00000"/>
              </a:solidFill>
              <a:ln w="12700">
                <a:noFill/>
              </a:ln>
            </c:spPr>
          </c:dPt>
          <c:dLbls>
            <c:spPr>
              <a:noFill/>
              <a:ln>
                <a:noFill/>
              </a:ln>
              <a:effectLst/>
            </c:spPr>
            <c:txPr>
              <a:bodyPr/>
              <a:lstStyle/>
              <a:p>
                <a:pPr>
                  <a:defRPr>
                    <a:solidFill>
                      <a:sysClr val="windowText" lastClr="0000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'[Chart in Microsoft Word]Sheet1'!$B$25:$B$27</c:f>
              <c:numCache>
                <c:formatCode>General</c:formatCode>
                <c:ptCount val="2"/>
                <c:pt idx="0">
                  <c:v>2010</c:v>
                </c:pt>
                <c:pt idx="1">
                  <c:v>2015</c:v>
                </c:pt>
              </c:numCache>
              <c:extLst/>
            </c:numRef>
          </c:cat>
          <c:val>
            <c:numRef>
              <c:f>'[Chart in Microsoft Word]Sheet1'!$C$25:$C$27</c:f>
              <c:numCache>
                <c:formatCode>General</c:formatCode>
                <c:ptCount val="2"/>
                <c:pt idx="0" formatCode="0.0">
                  <c:v>7</c:v>
                </c:pt>
                <c:pt idx="1">
                  <c:v>5.2</c:v>
                </c:pt>
              </c:numCache>
              <c:extLst/>
            </c:numRef>
          </c:val>
          <c:extLst/>
        </c:ser>
        <c:dLbls>
          <c:showLegendKey val="0"/>
          <c:showVal val="0"/>
          <c:showCatName val="0"/>
          <c:showSerName val="0"/>
          <c:showPercent val="0"/>
          <c:showBubbleSize val="0"/>
        </c:dLbls>
        <c:gapWidth val="220"/>
        <c:axId val="584454768"/>
        <c:axId val="584455328"/>
      </c:barChart>
      <c:lineChart>
        <c:grouping val="standard"/>
        <c:varyColors val="0"/>
        <c:ser>
          <c:idx val="1"/>
          <c:order val="1"/>
          <c:tx>
            <c:strRef>
              <c:f>'[Chart in Microsoft Word]Sheet1'!$D$24</c:f>
              <c:strCache>
                <c:ptCount val="1"/>
                <c:pt idx="0">
                  <c:v>Target</c:v>
                </c:pt>
              </c:strCache>
            </c:strRef>
          </c:tx>
          <c:spPr>
            <a:ln w="38100">
              <a:solidFill>
                <a:srgbClr val="00B050"/>
              </a:solidFill>
            </a:ln>
          </c:spPr>
          <c:marker>
            <c:symbol val="none"/>
          </c:marker>
          <c:cat>
            <c:numRef>
              <c:f>'[Chart in Microsoft Word]Sheet1'!$B$25:$B$27</c:f>
              <c:numCache>
                <c:formatCode>General</c:formatCode>
                <c:ptCount val="2"/>
                <c:pt idx="0">
                  <c:v>2010</c:v>
                </c:pt>
                <c:pt idx="1">
                  <c:v>2015</c:v>
                </c:pt>
              </c:numCache>
              <c:extLst/>
            </c:numRef>
          </c:cat>
          <c:val>
            <c:numRef>
              <c:f>'[Chart in Microsoft Word]Sheet1'!$D$25:$D$27</c:f>
              <c:numCache>
                <c:formatCode>General</c:formatCode>
                <c:ptCount val="2"/>
              </c:numCache>
              <c:extLst/>
            </c:numRef>
          </c:val>
          <c:smooth val="0"/>
        </c:ser>
        <c:dLbls>
          <c:showLegendKey val="0"/>
          <c:showVal val="0"/>
          <c:showCatName val="0"/>
          <c:showSerName val="0"/>
          <c:showPercent val="0"/>
          <c:showBubbleSize val="0"/>
        </c:dLbls>
        <c:marker val="1"/>
        <c:smooth val="0"/>
        <c:axId val="584454768"/>
        <c:axId val="584455328"/>
      </c:lineChart>
      <c:catAx>
        <c:axId val="584454768"/>
        <c:scaling>
          <c:orientation val="minMax"/>
        </c:scaling>
        <c:delete val="0"/>
        <c:axPos val="b"/>
        <c:numFmt formatCode="General" sourceLinked="1"/>
        <c:majorTickMark val="out"/>
        <c:minorTickMark val="none"/>
        <c:tickLblPos val="nextTo"/>
        <c:crossAx val="584455328"/>
        <c:crosses val="autoZero"/>
        <c:auto val="1"/>
        <c:lblAlgn val="ctr"/>
        <c:lblOffset val="100"/>
        <c:noMultiLvlLbl val="0"/>
      </c:catAx>
      <c:valAx>
        <c:axId val="584455328"/>
        <c:scaling>
          <c:orientation val="minMax"/>
        </c:scaling>
        <c:delete val="0"/>
        <c:axPos val="l"/>
        <c:majorGridlines>
          <c:spPr>
            <a:ln>
              <a:noFill/>
            </a:ln>
          </c:spPr>
        </c:majorGridlines>
        <c:title>
          <c:tx>
            <c:rich>
              <a:bodyPr rot="0" vert="horz"/>
              <a:lstStyle/>
              <a:p>
                <a:pPr>
                  <a:defRPr b="0" i="0"/>
                </a:pPr>
                <a:r>
                  <a:rPr lang="en-US" b="0" i="0"/>
                  <a:t>%</a:t>
                </a:r>
              </a:p>
            </c:rich>
          </c:tx>
          <c:layout/>
          <c:overlay val="0"/>
          <c:spPr>
            <a:noFill/>
          </c:spPr>
        </c:title>
        <c:numFmt formatCode="0.0" sourceLinked="1"/>
        <c:majorTickMark val="out"/>
        <c:minorTickMark val="none"/>
        <c:tickLblPos val="nextTo"/>
        <c:crossAx val="584454768"/>
        <c:crosses val="autoZero"/>
        <c:crossBetween val="between"/>
        <c:majorUnit val="2"/>
      </c:valAx>
      <c:spPr>
        <a:noFill/>
        <a:ln w="25400">
          <a:noFill/>
        </a:ln>
      </c:spPr>
    </c:plotArea>
    <c:plotVisOnly val="1"/>
    <c:dispBlanksAs val="gap"/>
    <c:showDLblsOverMax val="0"/>
  </c:chart>
  <c:spPr>
    <a:noFill/>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350107552345426E-2"/>
          <c:y val="0.19325447133771428"/>
          <c:w val="0.79580841868450658"/>
          <c:h val="0.63266150571965318"/>
        </c:manualLayout>
      </c:layout>
      <c:barChart>
        <c:barDir val="col"/>
        <c:grouping val="clustered"/>
        <c:varyColors val="0"/>
        <c:ser>
          <c:idx val="0"/>
          <c:order val="0"/>
          <c:tx>
            <c:strRef>
              <c:f>Sheet1!$A$10</c:f>
              <c:strCache>
                <c:ptCount val="1"/>
                <c:pt idx="0">
                  <c:v>Country Page</c:v>
                </c:pt>
              </c:strCache>
            </c:strRef>
          </c:tx>
          <c:spPr>
            <a:solidFill>
              <a:srgbClr val="800000"/>
            </a:solidFill>
          </c:spPr>
          <c:invertIfNegative val="0"/>
          <c:cat>
            <c:numRef>
              <c:f>Sheet1!$B$5:$F$5</c:f>
              <c:numCache>
                <c:formatCode>General</c:formatCode>
                <c:ptCount val="5"/>
                <c:pt idx="0">
                  <c:v>2009</c:v>
                </c:pt>
                <c:pt idx="1">
                  <c:v>2010</c:v>
                </c:pt>
                <c:pt idx="2">
                  <c:v>2011</c:v>
                </c:pt>
                <c:pt idx="3">
                  <c:v>2012</c:v>
                </c:pt>
                <c:pt idx="4">
                  <c:v>2013</c:v>
                </c:pt>
              </c:numCache>
            </c:numRef>
          </c:cat>
          <c:val>
            <c:numRef>
              <c:f>Sheet1!$B$10:$F$10</c:f>
              <c:numCache>
                <c:formatCode>General</c:formatCode>
                <c:ptCount val="5"/>
                <c:pt idx="1">
                  <c:v>0.74</c:v>
                </c:pt>
                <c:pt idx="2">
                  <c:v>0.73</c:v>
                </c:pt>
                <c:pt idx="3">
                  <c:v>0.73</c:v>
                </c:pt>
              </c:numCache>
            </c:numRef>
          </c:val>
        </c:ser>
        <c:ser>
          <c:idx val="1"/>
          <c:order val="1"/>
          <c:tx>
            <c:strRef>
              <c:f>Sheet1!$A$11</c:f>
              <c:strCache>
                <c:ptCount val="1"/>
                <c:pt idx="0">
                  <c:v>South Africa Baseline Report</c:v>
                </c:pt>
              </c:strCache>
            </c:strRef>
          </c:tx>
          <c:spPr>
            <a:solidFill>
              <a:srgbClr val="FF0000"/>
            </a:solidFill>
          </c:spPr>
          <c:invertIfNegative val="0"/>
          <c:cat>
            <c:numRef>
              <c:f>Sheet1!$B$5:$F$5</c:f>
              <c:numCache>
                <c:formatCode>General</c:formatCode>
                <c:ptCount val="5"/>
                <c:pt idx="0">
                  <c:v>2009</c:v>
                </c:pt>
                <c:pt idx="1">
                  <c:v>2010</c:v>
                </c:pt>
                <c:pt idx="2">
                  <c:v>2011</c:v>
                </c:pt>
                <c:pt idx="3">
                  <c:v>2012</c:v>
                </c:pt>
                <c:pt idx="4">
                  <c:v>2013</c:v>
                </c:pt>
              </c:numCache>
            </c:numRef>
          </c:cat>
          <c:val>
            <c:numRef>
              <c:f>Sheet1!$B$11:$F$11</c:f>
              <c:numCache>
                <c:formatCode>General</c:formatCode>
                <c:ptCount val="5"/>
                <c:pt idx="0">
                  <c:v>0.8</c:v>
                </c:pt>
                <c:pt idx="2">
                  <c:v>0.7</c:v>
                </c:pt>
                <c:pt idx="4">
                  <c:v>0.7</c:v>
                </c:pt>
              </c:numCache>
            </c:numRef>
          </c:val>
        </c:ser>
        <c:dLbls>
          <c:showLegendKey val="0"/>
          <c:showVal val="0"/>
          <c:showCatName val="0"/>
          <c:showSerName val="0"/>
          <c:showPercent val="0"/>
          <c:showBubbleSize val="0"/>
        </c:dLbls>
        <c:gapWidth val="150"/>
        <c:axId val="569880944"/>
        <c:axId val="441712528"/>
      </c:barChart>
      <c:catAx>
        <c:axId val="569880944"/>
        <c:scaling>
          <c:orientation val="minMax"/>
        </c:scaling>
        <c:delete val="0"/>
        <c:axPos val="b"/>
        <c:numFmt formatCode="General" sourceLinked="1"/>
        <c:majorTickMark val="out"/>
        <c:minorTickMark val="none"/>
        <c:tickLblPos val="nextTo"/>
        <c:crossAx val="441712528"/>
        <c:crosses val="autoZero"/>
        <c:auto val="1"/>
        <c:lblAlgn val="ctr"/>
        <c:lblOffset val="100"/>
        <c:noMultiLvlLbl val="0"/>
      </c:catAx>
      <c:valAx>
        <c:axId val="441712528"/>
        <c:scaling>
          <c:orientation val="minMax"/>
        </c:scaling>
        <c:delete val="0"/>
        <c:axPos val="l"/>
        <c:majorGridlines>
          <c:spPr>
            <a:ln>
              <a:noFill/>
            </a:ln>
          </c:spPr>
        </c:majorGridlines>
        <c:numFmt formatCode="General" sourceLinked="1"/>
        <c:majorTickMark val="out"/>
        <c:minorTickMark val="none"/>
        <c:tickLblPos val="nextTo"/>
        <c:crossAx val="569880944"/>
        <c:crosses val="autoZero"/>
        <c:crossBetween val="between"/>
      </c:valAx>
      <c:spPr>
        <a:noFill/>
      </c:spPr>
    </c:plotArea>
    <c:legend>
      <c:legendPos val="b"/>
      <c:layout>
        <c:manualLayout>
          <c:xMode val="edge"/>
          <c:yMode val="edge"/>
          <c:x val="0.24226914024401947"/>
          <c:y val="0.92517636038989548"/>
          <c:w val="0.51103007758862851"/>
          <c:h val="7.4823639610104492E-2"/>
        </c:manualLayout>
      </c:layout>
      <c:overlay val="0"/>
    </c:legend>
    <c:plotVisOnly val="1"/>
    <c:dispBlanksAs val="gap"/>
    <c:showDLblsOverMax val="0"/>
  </c:chart>
  <c:spPr>
    <a:noFill/>
  </c:sp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CF71FD-9A77-43CC-903E-D6FF1594706A}" type="doc">
      <dgm:prSet loTypeId="urn:microsoft.com/office/officeart/2005/8/layout/venn1" loCatId="relationship" qsTypeId="urn:microsoft.com/office/officeart/2005/8/quickstyle/simple1" qsCatId="simple" csTypeId="urn:microsoft.com/office/officeart/2005/8/colors/accent1_2" csCatId="accent1" phldr="1"/>
      <dgm:spPr/>
    </dgm:pt>
    <dgm:pt modelId="{3B4DA1FC-D90C-43CA-8767-11CBD8EC66B2}">
      <dgm:prSet phldrT="[Text]"/>
      <dgm:spPr>
        <a:solidFill>
          <a:schemeClr val="accent5">
            <a:lumMod val="60000"/>
            <a:lumOff val="40000"/>
            <a:alpha val="50000"/>
          </a:schemeClr>
        </a:solidFill>
      </dgm:spPr>
      <dgm:t>
        <a:bodyPr/>
        <a:lstStyle/>
        <a:p>
          <a:r>
            <a:rPr lang="en-US" dirty="0" smtClean="0">
              <a:solidFill>
                <a:schemeClr val="bg1">
                  <a:lumMod val="50000"/>
                </a:schemeClr>
              </a:solidFill>
            </a:rPr>
            <a:t>Minister</a:t>
          </a:r>
          <a:endParaRPr lang="en-US" dirty="0">
            <a:solidFill>
              <a:schemeClr val="bg1">
                <a:lumMod val="50000"/>
              </a:schemeClr>
            </a:solidFill>
          </a:endParaRPr>
        </a:p>
      </dgm:t>
    </dgm:pt>
    <dgm:pt modelId="{EAC08C8B-33E6-4091-8749-BF8908D36944}" type="parTrans" cxnId="{926C59DE-1973-46C3-9974-C8D394DA03C9}">
      <dgm:prSet/>
      <dgm:spPr/>
      <dgm:t>
        <a:bodyPr/>
        <a:lstStyle/>
        <a:p>
          <a:endParaRPr lang="en-US"/>
        </a:p>
      </dgm:t>
    </dgm:pt>
    <dgm:pt modelId="{8B33416E-31F6-411A-8098-AC45094B0254}" type="sibTrans" cxnId="{926C59DE-1973-46C3-9974-C8D394DA03C9}">
      <dgm:prSet/>
      <dgm:spPr/>
      <dgm:t>
        <a:bodyPr/>
        <a:lstStyle/>
        <a:p>
          <a:endParaRPr lang="en-US"/>
        </a:p>
      </dgm:t>
    </dgm:pt>
    <dgm:pt modelId="{3704DFB3-C1F5-4326-B1D1-C60C3BC4DE1A}">
      <dgm:prSet phldrT="[Text]"/>
      <dgm:spPr>
        <a:solidFill>
          <a:schemeClr val="accent2">
            <a:lumMod val="75000"/>
            <a:alpha val="50000"/>
          </a:schemeClr>
        </a:solidFill>
      </dgm:spPr>
      <dgm:t>
        <a:bodyPr/>
        <a:lstStyle/>
        <a:p>
          <a:r>
            <a:rPr lang="en-US" dirty="0" smtClean="0">
              <a:solidFill>
                <a:schemeClr val="bg1">
                  <a:lumMod val="50000"/>
                </a:schemeClr>
              </a:solidFill>
            </a:rPr>
            <a:t>Statistician-General</a:t>
          </a:r>
          <a:endParaRPr lang="en-US" dirty="0">
            <a:solidFill>
              <a:schemeClr val="bg1">
                <a:lumMod val="50000"/>
              </a:schemeClr>
            </a:solidFill>
          </a:endParaRPr>
        </a:p>
      </dgm:t>
    </dgm:pt>
    <dgm:pt modelId="{65D2EEAB-C05A-41FE-B137-2D4D1428711B}" type="parTrans" cxnId="{120B92BC-6D1A-4EBE-B693-EEAF55316C41}">
      <dgm:prSet/>
      <dgm:spPr/>
      <dgm:t>
        <a:bodyPr/>
        <a:lstStyle/>
        <a:p>
          <a:endParaRPr lang="en-US"/>
        </a:p>
      </dgm:t>
    </dgm:pt>
    <dgm:pt modelId="{1B97E61C-E066-42E8-9580-3F500FA4BA9D}" type="sibTrans" cxnId="{120B92BC-6D1A-4EBE-B693-EEAF55316C41}">
      <dgm:prSet/>
      <dgm:spPr/>
      <dgm:t>
        <a:bodyPr/>
        <a:lstStyle/>
        <a:p>
          <a:endParaRPr lang="en-US"/>
        </a:p>
      </dgm:t>
    </dgm:pt>
    <dgm:pt modelId="{CD74A81D-088C-4764-9F74-8F121182858E}">
      <dgm:prSet phldrT="[Text]"/>
      <dgm:spPr>
        <a:solidFill>
          <a:schemeClr val="accent3">
            <a:lumMod val="75000"/>
            <a:alpha val="50000"/>
          </a:schemeClr>
        </a:solidFill>
      </dgm:spPr>
      <dgm:t>
        <a:bodyPr/>
        <a:lstStyle/>
        <a:p>
          <a:r>
            <a:rPr lang="en-US" dirty="0" smtClean="0">
              <a:solidFill>
                <a:schemeClr val="bg1">
                  <a:lumMod val="50000"/>
                </a:schemeClr>
              </a:solidFill>
            </a:rPr>
            <a:t>Council</a:t>
          </a:r>
          <a:endParaRPr lang="en-US" dirty="0">
            <a:solidFill>
              <a:schemeClr val="bg1">
                <a:lumMod val="50000"/>
              </a:schemeClr>
            </a:solidFill>
          </a:endParaRPr>
        </a:p>
      </dgm:t>
    </dgm:pt>
    <dgm:pt modelId="{D958E508-2831-4981-A3E4-36D7D7239272}" type="parTrans" cxnId="{A6A22BAB-BDE7-47D1-AD03-1763A889D348}">
      <dgm:prSet/>
      <dgm:spPr/>
      <dgm:t>
        <a:bodyPr/>
        <a:lstStyle/>
        <a:p>
          <a:endParaRPr lang="en-US"/>
        </a:p>
      </dgm:t>
    </dgm:pt>
    <dgm:pt modelId="{139DEE35-BA52-4DFC-94B9-8836D11A23AB}" type="sibTrans" cxnId="{A6A22BAB-BDE7-47D1-AD03-1763A889D348}">
      <dgm:prSet/>
      <dgm:spPr/>
      <dgm:t>
        <a:bodyPr/>
        <a:lstStyle/>
        <a:p>
          <a:endParaRPr lang="en-US"/>
        </a:p>
      </dgm:t>
    </dgm:pt>
    <dgm:pt modelId="{C0E48922-4397-4ACD-B26F-ABA56356E2BC}" type="pres">
      <dgm:prSet presAssocID="{11CF71FD-9A77-43CC-903E-D6FF1594706A}" presName="compositeShape" presStyleCnt="0">
        <dgm:presLayoutVars>
          <dgm:chMax val="7"/>
          <dgm:dir/>
          <dgm:resizeHandles val="exact"/>
        </dgm:presLayoutVars>
      </dgm:prSet>
      <dgm:spPr/>
    </dgm:pt>
    <dgm:pt modelId="{200AF1DD-583C-4FA8-ADFD-0B6A7720363E}" type="pres">
      <dgm:prSet presAssocID="{3B4DA1FC-D90C-43CA-8767-11CBD8EC66B2}" presName="circ1" presStyleLbl="vennNode1" presStyleIdx="0" presStyleCnt="3"/>
      <dgm:spPr/>
      <dgm:t>
        <a:bodyPr/>
        <a:lstStyle/>
        <a:p>
          <a:endParaRPr lang="en-US"/>
        </a:p>
      </dgm:t>
    </dgm:pt>
    <dgm:pt modelId="{07CDC589-4059-4B42-857B-4D6F0275D84E}" type="pres">
      <dgm:prSet presAssocID="{3B4DA1FC-D90C-43CA-8767-11CBD8EC66B2}" presName="circ1Tx" presStyleLbl="revTx" presStyleIdx="0" presStyleCnt="0">
        <dgm:presLayoutVars>
          <dgm:chMax val="0"/>
          <dgm:chPref val="0"/>
          <dgm:bulletEnabled val="1"/>
        </dgm:presLayoutVars>
      </dgm:prSet>
      <dgm:spPr/>
      <dgm:t>
        <a:bodyPr/>
        <a:lstStyle/>
        <a:p>
          <a:endParaRPr lang="en-US"/>
        </a:p>
      </dgm:t>
    </dgm:pt>
    <dgm:pt modelId="{A175BFE5-75FF-42DE-9143-087C043B0A5E}" type="pres">
      <dgm:prSet presAssocID="{3704DFB3-C1F5-4326-B1D1-C60C3BC4DE1A}" presName="circ2" presStyleLbl="vennNode1" presStyleIdx="1" presStyleCnt="3"/>
      <dgm:spPr/>
      <dgm:t>
        <a:bodyPr/>
        <a:lstStyle/>
        <a:p>
          <a:endParaRPr lang="en-US"/>
        </a:p>
      </dgm:t>
    </dgm:pt>
    <dgm:pt modelId="{FC420792-B47C-4332-AA08-33F4A75600DE}" type="pres">
      <dgm:prSet presAssocID="{3704DFB3-C1F5-4326-B1D1-C60C3BC4DE1A}" presName="circ2Tx" presStyleLbl="revTx" presStyleIdx="0" presStyleCnt="0">
        <dgm:presLayoutVars>
          <dgm:chMax val="0"/>
          <dgm:chPref val="0"/>
          <dgm:bulletEnabled val="1"/>
        </dgm:presLayoutVars>
      </dgm:prSet>
      <dgm:spPr/>
      <dgm:t>
        <a:bodyPr/>
        <a:lstStyle/>
        <a:p>
          <a:endParaRPr lang="en-US"/>
        </a:p>
      </dgm:t>
    </dgm:pt>
    <dgm:pt modelId="{E271289A-6851-410D-8096-6061F8AF650A}" type="pres">
      <dgm:prSet presAssocID="{CD74A81D-088C-4764-9F74-8F121182858E}" presName="circ3" presStyleLbl="vennNode1" presStyleIdx="2" presStyleCnt="3"/>
      <dgm:spPr/>
      <dgm:t>
        <a:bodyPr/>
        <a:lstStyle/>
        <a:p>
          <a:endParaRPr lang="en-US"/>
        </a:p>
      </dgm:t>
    </dgm:pt>
    <dgm:pt modelId="{6BBDBF38-D85C-43B8-AC91-0A3FACC39B69}" type="pres">
      <dgm:prSet presAssocID="{CD74A81D-088C-4764-9F74-8F121182858E}" presName="circ3Tx" presStyleLbl="revTx" presStyleIdx="0" presStyleCnt="0">
        <dgm:presLayoutVars>
          <dgm:chMax val="0"/>
          <dgm:chPref val="0"/>
          <dgm:bulletEnabled val="1"/>
        </dgm:presLayoutVars>
      </dgm:prSet>
      <dgm:spPr/>
      <dgm:t>
        <a:bodyPr/>
        <a:lstStyle/>
        <a:p>
          <a:endParaRPr lang="en-US"/>
        </a:p>
      </dgm:t>
    </dgm:pt>
  </dgm:ptLst>
  <dgm:cxnLst>
    <dgm:cxn modelId="{70F11A4A-DFB7-48F9-A7E2-8A736FA59655}" type="presOf" srcId="{3B4DA1FC-D90C-43CA-8767-11CBD8EC66B2}" destId="{200AF1DD-583C-4FA8-ADFD-0B6A7720363E}" srcOrd="0" destOrd="0" presId="urn:microsoft.com/office/officeart/2005/8/layout/venn1"/>
    <dgm:cxn modelId="{926C59DE-1973-46C3-9974-C8D394DA03C9}" srcId="{11CF71FD-9A77-43CC-903E-D6FF1594706A}" destId="{3B4DA1FC-D90C-43CA-8767-11CBD8EC66B2}" srcOrd="0" destOrd="0" parTransId="{EAC08C8B-33E6-4091-8749-BF8908D36944}" sibTransId="{8B33416E-31F6-411A-8098-AC45094B0254}"/>
    <dgm:cxn modelId="{A1B6CEA5-79B4-464F-A015-13350598F386}" type="presOf" srcId="{11CF71FD-9A77-43CC-903E-D6FF1594706A}" destId="{C0E48922-4397-4ACD-B26F-ABA56356E2BC}" srcOrd="0" destOrd="0" presId="urn:microsoft.com/office/officeart/2005/8/layout/venn1"/>
    <dgm:cxn modelId="{120B92BC-6D1A-4EBE-B693-EEAF55316C41}" srcId="{11CF71FD-9A77-43CC-903E-D6FF1594706A}" destId="{3704DFB3-C1F5-4326-B1D1-C60C3BC4DE1A}" srcOrd="1" destOrd="0" parTransId="{65D2EEAB-C05A-41FE-B137-2D4D1428711B}" sibTransId="{1B97E61C-E066-42E8-9580-3F500FA4BA9D}"/>
    <dgm:cxn modelId="{4F1A8168-6B25-4122-B44B-196DA1C6EDD9}" type="presOf" srcId="{3704DFB3-C1F5-4326-B1D1-C60C3BC4DE1A}" destId="{FC420792-B47C-4332-AA08-33F4A75600DE}" srcOrd="1" destOrd="0" presId="urn:microsoft.com/office/officeart/2005/8/layout/venn1"/>
    <dgm:cxn modelId="{E948DDDE-CA8C-42A5-9647-FAACDA07258A}" type="presOf" srcId="{CD74A81D-088C-4764-9F74-8F121182858E}" destId="{6BBDBF38-D85C-43B8-AC91-0A3FACC39B69}" srcOrd="1" destOrd="0" presId="urn:microsoft.com/office/officeart/2005/8/layout/venn1"/>
    <dgm:cxn modelId="{6CF326E9-D4EE-41FE-9B88-3100BD523996}" type="presOf" srcId="{3704DFB3-C1F5-4326-B1D1-C60C3BC4DE1A}" destId="{A175BFE5-75FF-42DE-9143-087C043B0A5E}" srcOrd="0" destOrd="0" presId="urn:microsoft.com/office/officeart/2005/8/layout/venn1"/>
    <dgm:cxn modelId="{161B6150-A325-4B4A-89B0-2BD68DCC8447}" type="presOf" srcId="{3B4DA1FC-D90C-43CA-8767-11CBD8EC66B2}" destId="{07CDC589-4059-4B42-857B-4D6F0275D84E}" srcOrd="1" destOrd="0" presId="urn:microsoft.com/office/officeart/2005/8/layout/venn1"/>
    <dgm:cxn modelId="{A6A22BAB-BDE7-47D1-AD03-1763A889D348}" srcId="{11CF71FD-9A77-43CC-903E-D6FF1594706A}" destId="{CD74A81D-088C-4764-9F74-8F121182858E}" srcOrd="2" destOrd="0" parTransId="{D958E508-2831-4981-A3E4-36D7D7239272}" sibTransId="{139DEE35-BA52-4DFC-94B9-8836D11A23AB}"/>
    <dgm:cxn modelId="{9C3BFF64-3107-483E-A6E0-0A66D343A086}" type="presOf" srcId="{CD74A81D-088C-4764-9F74-8F121182858E}" destId="{E271289A-6851-410D-8096-6061F8AF650A}" srcOrd="0" destOrd="0" presId="urn:microsoft.com/office/officeart/2005/8/layout/venn1"/>
    <dgm:cxn modelId="{B9D6AEC8-52C8-45A0-B52D-80451B94FB73}" type="presParOf" srcId="{C0E48922-4397-4ACD-B26F-ABA56356E2BC}" destId="{200AF1DD-583C-4FA8-ADFD-0B6A7720363E}" srcOrd="0" destOrd="0" presId="urn:microsoft.com/office/officeart/2005/8/layout/venn1"/>
    <dgm:cxn modelId="{C48454C7-D03A-49A3-A64A-9F5901007227}" type="presParOf" srcId="{C0E48922-4397-4ACD-B26F-ABA56356E2BC}" destId="{07CDC589-4059-4B42-857B-4D6F0275D84E}" srcOrd="1" destOrd="0" presId="urn:microsoft.com/office/officeart/2005/8/layout/venn1"/>
    <dgm:cxn modelId="{6B285EC0-738B-425B-92F4-37BEB577A480}" type="presParOf" srcId="{C0E48922-4397-4ACD-B26F-ABA56356E2BC}" destId="{A175BFE5-75FF-42DE-9143-087C043B0A5E}" srcOrd="2" destOrd="0" presId="urn:microsoft.com/office/officeart/2005/8/layout/venn1"/>
    <dgm:cxn modelId="{170301F0-B944-4968-AF14-B6D53F0CFCE2}" type="presParOf" srcId="{C0E48922-4397-4ACD-B26F-ABA56356E2BC}" destId="{FC420792-B47C-4332-AA08-33F4A75600DE}" srcOrd="3" destOrd="0" presId="urn:microsoft.com/office/officeart/2005/8/layout/venn1"/>
    <dgm:cxn modelId="{F2B1B15E-13DC-47E0-8B86-28899C20A003}" type="presParOf" srcId="{C0E48922-4397-4ACD-B26F-ABA56356E2BC}" destId="{E271289A-6851-410D-8096-6061F8AF650A}" srcOrd="4" destOrd="0" presId="urn:microsoft.com/office/officeart/2005/8/layout/venn1"/>
    <dgm:cxn modelId="{0D7AF466-C935-4C61-A02A-84BC11697084}" type="presParOf" srcId="{C0E48922-4397-4ACD-B26F-ABA56356E2BC}" destId="{6BBDBF38-D85C-43B8-AC91-0A3FACC39B69}"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AF1DD-583C-4FA8-ADFD-0B6A7720363E}">
      <dsp:nvSpPr>
        <dsp:cNvPr id="0" name=""/>
        <dsp:cNvSpPr/>
      </dsp:nvSpPr>
      <dsp:spPr>
        <a:xfrm>
          <a:off x="1778597" y="45905"/>
          <a:ext cx="2203444" cy="2203444"/>
        </a:xfrm>
        <a:prstGeom prst="ellipse">
          <a:avLst/>
        </a:prstGeom>
        <a:solidFill>
          <a:schemeClr val="accent5">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lumMod val="50000"/>
                </a:schemeClr>
              </a:solidFill>
            </a:rPr>
            <a:t>Minister</a:t>
          </a:r>
          <a:endParaRPr lang="en-US" sz="2200" kern="1200" dirty="0">
            <a:solidFill>
              <a:schemeClr val="bg1">
                <a:lumMod val="50000"/>
              </a:schemeClr>
            </a:solidFill>
          </a:endParaRPr>
        </a:p>
      </dsp:txBody>
      <dsp:txXfrm>
        <a:off x="2072390" y="431507"/>
        <a:ext cx="1615859" cy="991550"/>
      </dsp:txXfrm>
    </dsp:sp>
    <dsp:sp modelId="{A175BFE5-75FF-42DE-9143-087C043B0A5E}">
      <dsp:nvSpPr>
        <dsp:cNvPr id="0" name=""/>
        <dsp:cNvSpPr/>
      </dsp:nvSpPr>
      <dsp:spPr>
        <a:xfrm>
          <a:off x="2573673" y="1423058"/>
          <a:ext cx="2203444" cy="2203444"/>
        </a:xfrm>
        <a:prstGeom prst="ellipse">
          <a:avLst/>
        </a:prstGeom>
        <a:solidFill>
          <a:schemeClr val="accent2">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lumMod val="50000"/>
                </a:schemeClr>
              </a:solidFill>
            </a:rPr>
            <a:t>Statistician-General</a:t>
          </a:r>
          <a:endParaRPr lang="en-US" sz="2200" kern="1200" dirty="0">
            <a:solidFill>
              <a:schemeClr val="bg1">
                <a:lumMod val="50000"/>
              </a:schemeClr>
            </a:solidFill>
          </a:endParaRPr>
        </a:p>
      </dsp:txBody>
      <dsp:txXfrm>
        <a:off x="3247560" y="1992281"/>
        <a:ext cx="1322066" cy="1211894"/>
      </dsp:txXfrm>
    </dsp:sp>
    <dsp:sp modelId="{E271289A-6851-410D-8096-6061F8AF650A}">
      <dsp:nvSpPr>
        <dsp:cNvPr id="0" name=""/>
        <dsp:cNvSpPr/>
      </dsp:nvSpPr>
      <dsp:spPr>
        <a:xfrm>
          <a:off x="983521" y="1423058"/>
          <a:ext cx="2203444" cy="2203444"/>
        </a:xfrm>
        <a:prstGeom prst="ellipse">
          <a:avLst/>
        </a:prstGeom>
        <a:solidFill>
          <a:schemeClr val="accent3">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lumMod val="50000"/>
                </a:schemeClr>
              </a:solidFill>
            </a:rPr>
            <a:t>Council</a:t>
          </a:r>
          <a:endParaRPr lang="en-US" sz="2200" kern="1200" dirty="0">
            <a:solidFill>
              <a:schemeClr val="bg1">
                <a:lumMod val="50000"/>
              </a:schemeClr>
            </a:solidFill>
          </a:endParaRPr>
        </a:p>
      </dsp:txBody>
      <dsp:txXfrm>
        <a:off x="1191012" y="1992281"/>
        <a:ext cx="1322066" cy="121189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0.32993</cdr:x>
      <cdr:y>0.32991</cdr:y>
    </cdr:from>
    <cdr:to>
      <cdr:x>0.4531</cdr:x>
      <cdr:y>0.38264</cdr:y>
    </cdr:to>
    <cdr:sp macro="" textlink="">
      <cdr:nvSpPr>
        <cdr:cNvPr id="2" name="TextBox 1"/>
        <cdr:cNvSpPr txBox="1"/>
      </cdr:nvSpPr>
      <cdr:spPr>
        <a:xfrm xmlns:a="http://schemas.openxmlformats.org/drawingml/2006/main">
          <a:off x="2233192" y="1514485"/>
          <a:ext cx="833717" cy="2420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ZA" sz="1100" dirty="0"/>
        </a:p>
      </cdr:txBody>
    </cdr:sp>
  </cdr:relSizeAnchor>
  <cdr:relSizeAnchor xmlns:cdr="http://schemas.openxmlformats.org/drawingml/2006/chartDrawing">
    <cdr:from>
      <cdr:x>0.32794</cdr:x>
      <cdr:y>0.3089</cdr:y>
    </cdr:from>
    <cdr:to>
      <cdr:x>0.48488</cdr:x>
      <cdr:y>0.3885</cdr:y>
    </cdr:to>
    <cdr:sp macro="" textlink="">
      <cdr:nvSpPr>
        <cdr:cNvPr id="3" name="TextBox 2"/>
        <cdr:cNvSpPr txBox="1"/>
      </cdr:nvSpPr>
      <cdr:spPr>
        <a:xfrm xmlns:a="http://schemas.openxmlformats.org/drawingml/2006/main">
          <a:off x="2219744" y="1418011"/>
          <a:ext cx="1062318" cy="3654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A" sz="2000" kern="1200" dirty="0" smtClean="0">
              <a:solidFill>
                <a:prstClr val="white"/>
              </a:solidFill>
            </a:rPr>
            <a:t>Tiers</a:t>
          </a:r>
          <a:r>
            <a:rPr lang="en-ZA" dirty="0"/>
            <a:t> </a:t>
          </a:r>
          <a:r>
            <a:rPr lang="en-ZA" sz="2000" dirty="0" smtClean="0">
              <a:solidFill>
                <a:schemeClr val="bg1"/>
              </a:solidFill>
            </a:rPr>
            <a:t>3</a:t>
          </a:r>
          <a:endParaRPr lang="en-ZA" sz="2000"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0.10363</cdr:x>
      <cdr:y>0.04685</cdr:y>
    </cdr:from>
    <cdr:to>
      <cdr:x>1</cdr:x>
      <cdr:y>0.16291</cdr:y>
    </cdr:to>
    <cdr:sp macro="" textlink="">
      <cdr:nvSpPr>
        <cdr:cNvPr id="2" name="Text Box 2"/>
        <cdr:cNvSpPr txBox="1">
          <a:spLocks xmlns:a="http://schemas.openxmlformats.org/drawingml/2006/main" noChangeArrowheads="1"/>
        </cdr:cNvSpPr>
      </cdr:nvSpPr>
      <cdr:spPr bwMode="auto">
        <a:xfrm xmlns:a="http://schemas.openxmlformats.org/drawingml/2006/main">
          <a:off x="590205" y="118854"/>
          <a:ext cx="5105110" cy="29443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a:lnSpc>
              <a:spcPct val="115000"/>
            </a:lnSpc>
            <a:spcAft>
              <a:spcPts val="1000"/>
            </a:spcAft>
          </a:pPr>
          <a:r>
            <a:rPr lang="en-ZA" sz="1400" b="1" dirty="0">
              <a:effectLst/>
              <a:latin typeface="+mn-lt"/>
              <a:ea typeface="Calibri"/>
              <a:cs typeface="Times New Roman"/>
            </a:rPr>
            <a:t>Annual growth rate of real GDP per capita</a:t>
          </a:r>
        </a:p>
      </cdr:txBody>
    </cdr:sp>
  </cdr:relSizeAnchor>
  <cdr:relSizeAnchor xmlns:cdr="http://schemas.openxmlformats.org/drawingml/2006/chartDrawing">
    <cdr:from>
      <cdr:x>0.39428</cdr:x>
      <cdr:y>0.69123</cdr:y>
    </cdr:from>
    <cdr:to>
      <cdr:x>0.71037</cdr:x>
      <cdr:y>0.80264</cdr:y>
    </cdr:to>
    <cdr:sp macro="" textlink="">
      <cdr:nvSpPr>
        <cdr:cNvPr id="3" name="TextBox 2"/>
        <cdr:cNvSpPr txBox="1"/>
      </cdr:nvSpPr>
      <cdr:spPr>
        <a:xfrm xmlns:a="http://schemas.openxmlformats.org/drawingml/2006/main">
          <a:off x="2245533" y="1753582"/>
          <a:ext cx="1800225" cy="2826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A" sz="1400" b="1" dirty="0" smtClean="0"/>
            <a:t>Years</a:t>
          </a:r>
          <a:endParaRPr lang="en-ZA" sz="14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0.04092</cdr:x>
      <cdr:y>0.0901</cdr:y>
    </cdr:from>
    <cdr:to>
      <cdr:x>0.88141</cdr:x>
      <cdr:y>0.22832</cdr:y>
    </cdr:to>
    <cdr:sp macro="" textlink="">
      <cdr:nvSpPr>
        <cdr:cNvPr id="2" name="Text Box 2"/>
        <cdr:cNvSpPr txBox="1">
          <a:spLocks xmlns:a="http://schemas.openxmlformats.org/drawingml/2006/main" noChangeArrowheads="1"/>
        </cdr:cNvSpPr>
      </cdr:nvSpPr>
      <cdr:spPr bwMode="auto">
        <a:xfrm xmlns:a="http://schemas.openxmlformats.org/drawingml/2006/main">
          <a:off x="206410" y="203874"/>
          <a:ext cx="4240094" cy="31275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115000"/>
            </a:lnSpc>
            <a:spcAft>
              <a:spcPts val="1000"/>
            </a:spcAft>
          </a:pPr>
          <a:r>
            <a:rPr lang="en-ZA" sz="1400" b="1" dirty="0">
              <a:effectLst/>
              <a:latin typeface="+mn-lt"/>
              <a:ea typeface="Calibri"/>
              <a:cs typeface="Times New Roman"/>
            </a:rPr>
            <a:t> Annual growth rate of real GDP per employed person</a:t>
          </a:r>
        </a:p>
      </cdr:txBody>
    </cdr:sp>
  </cdr:relSizeAnchor>
  <cdr:relSizeAnchor xmlns:cdr="http://schemas.openxmlformats.org/drawingml/2006/chartDrawing">
    <cdr:from>
      <cdr:x>0.45519</cdr:x>
      <cdr:y>0.79743</cdr:y>
    </cdr:from>
    <cdr:to>
      <cdr:x>0.81204</cdr:x>
      <cdr:y>0.92234</cdr:y>
    </cdr:to>
    <cdr:sp macro="" textlink="">
      <cdr:nvSpPr>
        <cdr:cNvPr id="3" name="TextBox 1"/>
        <cdr:cNvSpPr txBox="1"/>
      </cdr:nvSpPr>
      <cdr:spPr>
        <a:xfrm xmlns:a="http://schemas.openxmlformats.org/drawingml/2006/main">
          <a:off x="2296349" y="1804388"/>
          <a:ext cx="1800232" cy="28263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400" b="1" dirty="0" smtClean="0"/>
            <a:t>Years</a:t>
          </a:r>
          <a:endParaRPr lang="en-ZA" sz="14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0.09513</cdr:x>
      <cdr:y>0.07091</cdr:y>
    </cdr:from>
    <cdr:to>
      <cdr:x>0.80278</cdr:x>
      <cdr:y>0.19678</cdr:y>
    </cdr:to>
    <cdr:sp macro="" textlink="">
      <cdr:nvSpPr>
        <cdr:cNvPr id="2" name="Text Box 2"/>
        <cdr:cNvSpPr txBox="1">
          <a:spLocks xmlns:a="http://schemas.openxmlformats.org/drawingml/2006/main" noChangeArrowheads="1"/>
        </cdr:cNvSpPr>
      </cdr:nvSpPr>
      <cdr:spPr bwMode="auto">
        <a:xfrm xmlns:a="http://schemas.openxmlformats.org/drawingml/2006/main">
          <a:off x="469437" y="155041"/>
          <a:ext cx="3492120" cy="27519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115000"/>
            </a:lnSpc>
            <a:spcAft>
              <a:spcPts val="1000"/>
            </a:spcAft>
          </a:pPr>
          <a:r>
            <a:rPr lang="en-ZA" sz="1400" b="1" dirty="0">
              <a:effectLst/>
              <a:latin typeface="+mn-lt"/>
              <a:ea typeface="Calibri"/>
              <a:cs typeface="Times New Roman"/>
            </a:rPr>
            <a:t>Research and development expenditure as a proportion of GDP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7D9B31-4C60-8E45-AFA6-67E1359CDA4B}" type="datetimeFigureOut">
              <a:rPr lang="en-US" smtClean="0"/>
              <a:t>9/28/2018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7F9F65-DC37-7A42-8358-6DCBE07DA257}" type="slidenum">
              <a:rPr lang="en-US" smtClean="0"/>
              <a:t>‹#›</a:t>
            </a:fld>
            <a:endParaRPr lang="en-US"/>
          </a:p>
        </p:txBody>
      </p:sp>
    </p:spTree>
    <p:extLst>
      <p:ext uri="{BB962C8B-B14F-4D97-AF65-F5344CB8AC3E}">
        <p14:creationId xmlns:p14="http://schemas.microsoft.com/office/powerpoint/2010/main" val="12366463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17F9F65-DC37-7A42-8358-6DCBE07DA257}" type="slidenum">
              <a:rPr lang="en-US" smtClean="0"/>
              <a:t>9</a:t>
            </a:fld>
            <a:endParaRPr lang="en-US"/>
          </a:p>
        </p:txBody>
      </p:sp>
    </p:spTree>
    <p:extLst>
      <p:ext uri="{BB962C8B-B14F-4D97-AF65-F5344CB8AC3E}">
        <p14:creationId xmlns:p14="http://schemas.microsoft.com/office/powerpoint/2010/main" val="1811180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EC6B748-81D7-468A-8C18-8CB7E9A87DE5}" type="slidenum">
              <a:rPr lang="en-ZA" smtClean="0"/>
              <a:t>13</a:t>
            </a:fld>
            <a:endParaRPr lang="en-ZA"/>
          </a:p>
        </p:txBody>
      </p:sp>
    </p:spTree>
    <p:extLst>
      <p:ext uri="{BB962C8B-B14F-4D97-AF65-F5344CB8AC3E}">
        <p14:creationId xmlns:p14="http://schemas.microsoft.com/office/powerpoint/2010/main" val="1950872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53979A5-0058-D642-8140-D15B5587E923}" type="datetimeFigureOut">
              <a:rPr lang="en-US" smtClean="0"/>
              <a:t>9/28/2018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8FC81EE-1F0C-364B-B1F1-D7A8A1ED46DB}" type="slidenum">
              <a:rPr lang="en-US" smtClean="0"/>
              <a:t>‹#›</a:t>
            </a:fld>
            <a:endParaRPr lang="en-US"/>
          </a:p>
        </p:txBody>
      </p:sp>
    </p:spTree>
    <p:extLst>
      <p:ext uri="{BB962C8B-B14F-4D97-AF65-F5344CB8AC3E}">
        <p14:creationId xmlns:p14="http://schemas.microsoft.com/office/powerpoint/2010/main" val="1307675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53979A5-0058-D642-8140-D15B5587E923}" type="datetimeFigureOut">
              <a:rPr lang="en-US" smtClean="0"/>
              <a:t>9/28/2018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8FC81EE-1F0C-364B-B1F1-D7A8A1ED46DB}" type="slidenum">
              <a:rPr lang="en-US" smtClean="0"/>
              <a:t>‹#›</a:t>
            </a:fld>
            <a:endParaRPr lang="en-US"/>
          </a:p>
        </p:txBody>
      </p:sp>
    </p:spTree>
    <p:extLst>
      <p:ext uri="{BB962C8B-B14F-4D97-AF65-F5344CB8AC3E}">
        <p14:creationId xmlns:p14="http://schemas.microsoft.com/office/powerpoint/2010/main" val="19645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53979A5-0058-D642-8140-D15B5587E923}" type="datetimeFigureOut">
              <a:rPr lang="en-US" smtClean="0"/>
              <a:t>9/28/2018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8FC81EE-1F0C-364B-B1F1-D7A8A1ED46DB}" type="slidenum">
              <a:rPr lang="en-US" smtClean="0"/>
              <a:t>‹#›</a:t>
            </a:fld>
            <a:endParaRPr lang="en-US"/>
          </a:p>
        </p:txBody>
      </p:sp>
    </p:spTree>
    <p:extLst>
      <p:ext uri="{BB962C8B-B14F-4D97-AF65-F5344CB8AC3E}">
        <p14:creationId xmlns:p14="http://schemas.microsoft.com/office/powerpoint/2010/main" val="1920823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con slide 2">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2124821" y="1700832"/>
            <a:ext cx="4895452" cy="2520256"/>
          </a:xfrm>
          <a:prstGeom prst="rect">
            <a:avLst/>
          </a:prstGeom>
        </p:spPr>
        <p:txBody>
          <a:bodyPr/>
          <a:lstStyle>
            <a:lvl1pPr marL="0" indent="0" algn="ctr">
              <a:buNone/>
              <a:defRPr>
                <a:solidFill>
                  <a:srgbClr val="000000"/>
                </a:solidFill>
              </a:defRPr>
            </a:lvl1pPr>
          </a:lstStyle>
          <a:p>
            <a:r>
              <a:rPr lang="en-ZA" dirty="0" smtClean="0"/>
              <a:t>Insert icon(s)</a:t>
            </a:r>
            <a:endParaRPr lang="en-ZA" dirty="0"/>
          </a:p>
        </p:txBody>
      </p:sp>
      <p:sp>
        <p:nvSpPr>
          <p:cNvPr id="9" name="Text Placeholder 8"/>
          <p:cNvSpPr>
            <a:spLocks noGrp="1"/>
          </p:cNvSpPr>
          <p:nvPr>
            <p:ph type="body" sz="quarter" idx="11" hasCustomPrompt="1"/>
          </p:nvPr>
        </p:nvSpPr>
        <p:spPr>
          <a:xfrm>
            <a:off x="540074" y="333375"/>
            <a:ext cx="8064374" cy="863600"/>
          </a:xfrm>
          <a:prstGeom prst="rect">
            <a:avLst/>
          </a:prstGeom>
        </p:spPr>
        <p:txBody>
          <a:bodyPr>
            <a:noAutofit/>
          </a:bodyPr>
          <a:lstStyle>
            <a:lvl1pPr marL="0" indent="0" algn="ctr">
              <a:buNone/>
              <a:defRPr sz="3000">
                <a:solidFill>
                  <a:srgbClr val="000000"/>
                </a:solidFill>
              </a:defRPr>
            </a:lvl1pPr>
          </a:lstStyle>
          <a:p>
            <a:pPr lvl="0"/>
            <a:r>
              <a:rPr lang="en-ZA" dirty="0" smtClean="0"/>
              <a:t>SHORT HEADING GOES HERE </a:t>
            </a:r>
            <a:endParaRPr lang="en-ZA" dirty="0"/>
          </a:p>
        </p:txBody>
      </p:sp>
      <p:sp>
        <p:nvSpPr>
          <p:cNvPr id="11" name="Text Placeholder 10"/>
          <p:cNvSpPr>
            <a:spLocks noGrp="1"/>
          </p:cNvSpPr>
          <p:nvPr>
            <p:ph type="body" sz="quarter" idx="12" hasCustomPrompt="1"/>
          </p:nvPr>
        </p:nvSpPr>
        <p:spPr>
          <a:xfrm>
            <a:off x="539552" y="4941170"/>
            <a:ext cx="8064898" cy="936625"/>
          </a:xfrm>
          <a:prstGeom prst="rect">
            <a:avLst/>
          </a:prstGeom>
        </p:spPr>
        <p:txBody>
          <a:bodyPr>
            <a:normAutofit/>
          </a:bodyPr>
          <a:lstStyle>
            <a:lvl1pPr marL="0" indent="0" algn="ctr">
              <a:buNone/>
              <a:defRPr sz="1650">
                <a:solidFill>
                  <a:srgbClr val="000000"/>
                </a:solidFill>
              </a:defRPr>
            </a:lvl1pPr>
          </a:lstStyle>
          <a:p>
            <a:pPr lvl="0"/>
            <a:r>
              <a:rPr lang="en-ZA" dirty="0" smtClean="0"/>
              <a:t>Short description with a xx% goes here</a:t>
            </a:r>
            <a:endParaRPr lang="en-ZA" dirty="0"/>
          </a:p>
        </p:txBody>
      </p:sp>
    </p:spTree>
    <p:extLst>
      <p:ext uri="{BB962C8B-B14F-4D97-AF65-F5344CB8AC3E}">
        <p14:creationId xmlns:p14="http://schemas.microsoft.com/office/powerpoint/2010/main" val="25523133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53979A5-0058-D642-8140-D15B5587E923}" type="datetimeFigureOut">
              <a:rPr lang="en-US" smtClean="0"/>
              <a:t>9/28/2018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8FC81EE-1F0C-364B-B1F1-D7A8A1ED46DB}" type="slidenum">
              <a:rPr lang="en-US" smtClean="0"/>
              <a:t>‹#›</a:t>
            </a:fld>
            <a:endParaRPr lang="en-US"/>
          </a:p>
        </p:txBody>
      </p:sp>
    </p:spTree>
    <p:extLst>
      <p:ext uri="{BB962C8B-B14F-4D97-AF65-F5344CB8AC3E}">
        <p14:creationId xmlns:p14="http://schemas.microsoft.com/office/powerpoint/2010/main" val="2669381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53979A5-0058-D642-8140-D15B5587E923}" type="datetimeFigureOut">
              <a:rPr lang="en-US" smtClean="0"/>
              <a:t>9/28/2018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8FC81EE-1F0C-364B-B1F1-D7A8A1ED46DB}" type="slidenum">
              <a:rPr lang="en-US" smtClean="0"/>
              <a:t>‹#›</a:t>
            </a:fld>
            <a:endParaRPr lang="en-US"/>
          </a:p>
        </p:txBody>
      </p:sp>
    </p:spTree>
    <p:extLst>
      <p:ext uri="{BB962C8B-B14F-4D97-AF65-F5344CB8AC3E}">
        <p14:creationId xmlns:p14="http://schemas.microsoft.com/office/powerpoint/2010/main" val="1637182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53979A5-0058-D642-8140-D15B5587E923}" type="datetimeFigureOut">
              <a:rPr lang="en-US" smtClean="0"/>
              <a:t>9/28/2018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8FC81EE-1F0C-364B-B1F1-D7A8A1ED46DB}" type="slidenum">
              <a:rPr lang="en-US" smtClean="0"/>
              <a:t>‹#›</a:t>
            </a:fld>
            <a:endParaRPr lang="en-US"/>
          </a:p>
        </p:txBody>
      </p:sp>
    </p:spTree>
    <p:extLst>
      <p:ext uri="{BB962C8B-B14F-4D97-AF65-F5344CB8AC3E}">
        <p14:creationId xmlns:p14="http://schemas.microsoft.com/office/powerpoint/2010/main" val="43285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53979A5-0058-D642-8140-D15B5587E923}" type="datetimeFigureOut">
              <a:rPr lang="en-US" smtClean="0"/>
              <a:t>9/28/2018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8FC81EE-1F0C-364B-B1F1-D7A8A1ED46DB}" type="slidenum">
              <a:rPr lang="en-US" smtClean="0"/>
              <a:t>‹#›</a:t>
            </a:fld>
            <a:endParaRPr lang="en-US"/>
          </a:p>
        </p:txBody>
      </p:sp>
    </p:spTree>
    <p:extLst>
      <p:ext uri="{BB962C8B-B14F-4D97-AF65-F5344CB8AC3E}">
        <p14:creationId xmlns:p14="http://schemas.microsoft.com/office/powerpoint/2010/main" val="693994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53979A5-0058-D642-8140-D15B5587E923}" type="datetimeFigureOut">
              <a:rPr lang="en-US" smtClean="0"/>
              <a:t>9/28/2018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8FC81EE-1F0C-364B-B1F1-D7A8A1ED46DB}" type="slidenum">
              <a:rPr lang="en-US" smtClean="0"/>
              <a:t>‹#›</a:t>
            </a:fld>
            <a:endParaRPr lang="en-US"/>
          </a:p>
        </p:txBody>
      </p:sp>
    </p:spTree>
    <p:extLst>
      <p:ext uri="{BB962C8B-B14F-4D97-AF65-F5344CB8AC3E}">
        <p14:creationId xmlns:p14="http://schemas.microsoft.com/office/powerpoint/2010/main" val="1063325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53979A5-0058-D642-8140-D15B5587E923}" type="datetimeFigureOut">
              <a:rPr lang="en-US" smtClean="0"/>
              <a:t>9/28/2018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8FC81EE-1F0C-364B-B1F1-D7A8A1ED46DB}" type="slidenum">
              <a:rPr lang="en-US" smtClean="0"/>
              <a:t>‹#›</a:t>
            </a:fld>
            <a:endParaRPr lang="en-US"/>
          </a:p>
        </p:txBody>
      </p:sp>
    </p:spTree>
    <p:extLst>
      <p:ext uri="{BB962C8B-B14F-4D97-AF65-F5344CB8AC3E}">
        <p14:creationId xmlns:p14="http://schemas.microsoft.com/office/powerpoint/2010/main" val="467171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53979A5-0058-D642-8140-D15B5587E923}" type="datetimeFigureOut">
              <a:rPr lang="en-US" smtClean="0"/>
              <a:t>9/28/2018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8FC81EE-1F0C-364B-B1F1-D7A8A1ED46DB}" type="slidenum">
              <a:rPr lang="en-US" smtClean="0"/>
              <a:t>‹#›</a:t>
            </a:fld>
            <a:endParaRPr lang="en-US"/>
          </a:p>
        </p:txBody>
      </p:sp>
    </p:spTree>
    <p:extLst>
      <p:ext uri="{BB962C8B-B14F-4D97-AF65-F5344CB8AC3E}">
        <p14:creationId xmlns:p14="http://schemas.microsoft.com/office/powerpoint/2010/main" val="3364861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53979A5-0058-D642-8140-D15B5587E923}" type="datetimeFigureOut">
              <a:rPr lang="en-US" smtClean="0"/>
              <a:t>9/28/2018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8FC81EE-1F0C-364B-B1F1-D7A8A1ED46DB}" type="slidenum">
              <a:rPr lang="en-US" smtClean="0"/>
              <a:t>‹#›</a:t>
            </a:fld>
            <a:endParaRPr lang="en-US"/>
          </a:p>
        </p:txBody>
      </p:sp>
    </p:spTree>
    <p:extLst>
      <p:ext uri="{BB962C8B-B14F-4D97-AF65-F5344CB8AC3E}">
        <p14:creationId xmlns:p14="http://schemas.microsoft.com/office/powerpoint/2010/main" val="2346628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PPT.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847959"/>
          </a:xfrm>
          <a:prstGeom prst="rect">
            <a:avLst/>
          </a:prstGeom>
        </p:spPr>
      </p:pic>
      <p:pic>
        <p:nvPicPr>
          <p:cNvPr id="10" name="Picture 9" descr="EAP Programme-02.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6242839"/>
            <a:ext cx="9144000" cy="615161"/>
          </a:xfrm>
          <a:prstGeom prst="rect">
            <a:avLst/>
          </a:prstGeom>
        </p:spPr>
      </p:pic>
    </p:spTree>
    <p:extLst>
      <p:ext uri="{BB962C8B-B14F-4D97-AF65-F5344CB8AC3E}">
        <p14:creationId xmlns:p14="http://schemas.microsoft.com/office/powerpoint/2010/main" val="484143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rd Header 300-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187115"/>
          </a:xfrm>
          <a:prstGeom prst="rect">
            <a:avLst/>
          </a:prstGeom>
        </p:spPr>
      </p:pic>
      <p:sp>
        <p:nvSpPr>
          <p:cNvPr id="6" name="Rectangle 5"/>
          <p:cNvSpPr/>
          <p:nvPr/>
        </p:nvSpPr>
        <p:spPr>
          <a:xfrm>
            <a:off x="0" y="2845643"/>
            <a:ext cx="9144000" cy="3157166"/>
          </a:xfrm>
          <a:prstGeom prst="rect">
            <a:avLst/>
          </a:prstGeom>
          <a:solidFill>
            <a:srgbClr val="E9E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1" algn="ctr"/>
            <a:endParaRPr lang="en-US" sz="3600" dirty="0" smtClean="0">
              <a:solidFill>
                <a:schemeClr val="tx1"/>
              </a:solidFill>
              <a:latin typeface="Arial"/>
              <a:cs typeface="Arial"/>
            </a:endParaRPr>
          </a:p>
        </p:txBody>
      </p:sp>
      <p:sp>
        <p:nvSpPr>
          <p:cNvPr id="10" name="TextBox 9"/>
          <p:cNvSpPr txBox="1"/>
          <p:nvPr/>
        </p:nvSpPr>
        <p:spPr>
          <a:xfrm>
            <a:off x="1072329" y="3390816"/>
            <a:ext cx="6979123" cy="1569660"/>
          </a:xfrm>
          <a:prstGeom prst="rect">
            <a:avLst/>
          </a:prstGeom>
          <a:noFill/>
        </p:spPr>
        <p:txBody>
          <a:bodyPr wrap="square" rtlCol="0">
            <a:spAutoFit/>
          </a:bodyPr>
          <a:lstStyle/>
          <a:p>
            <a:r>
              <a:rPr lang="en-ZA" sz="3200" b="1" dirty="0"/>
              <a:t>Impact on measuring SDG economic indicators and measurement process.</a:t>
            </a:r>
          </a:p>
          <a:p>
            <a:endParaRPr lang="en-US" sz="3200" dirty="0"/>
          </a:p>
        </p:txBody>
      </p:sp>
    </p:spTree>
    <p:extLst>
      <p:ext uri="{BB962C8B-B14F-4D97-AF65-F5344CB8AC3E}">
        <p14:creationId xmlns:p14="http://schemas.microsoft.com/office/powerpoint/2010/main" val="2508673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761027" y="1818295"/>
            <a:ext cx="5517039" cy="369332"/>
          </a:xfrm>
          <a:prstGeom prst="rect">
            <a:avLst/>
          </a:prstGeom>
        </p:spPr>
        <p:txBody>
          <a:bodyPr wrap="square">
            <a:spAutoFit/>
          </a:bodyPr>
          <a:lstStyle/>
          <a:p>
            <a:pPr algn="ctr"/>
            <a:r>
              <a:rPr lang="en-US" b="1" i="1" dirty="0">
                <a:solidFill>
                  <a:srgbClr val="3F4855">
                    <a:lumMod val="60000"/>
                    <a:lumOff val="40000"/>
                  </a:srgbClr>
                </a:solidFill>
              </a:rPr>
              <a:t>The objective of  a functioning SANSS is to address the</a:t>
            </a:r>
          </a:p>
        </p:txBody>
      </p:sp>
      <p:sp>
        <p:nvSpPr>
          <p:cNvPr id="18" name="Rectangle 17"/>
          <p:cNvSpPr/>
          <p:nvPr/>
        </p:nvSpPr>
        <p:spPr>
          <a:xfrm>
            <a:off x="915062" y="938951"/>
            <a:ext cx="1492268" cy="523220"/>
          </a:xfrm>
          <a:prstGeom prst="rect">
            <a:avLst/>
          </a:prstGeom>
        </p:spPr>
        <p:txBody>
          <a:bodyPr wrap="none">
            <a:spAutoFit/>
          </a:bodyPr>
          <a:lstStyle/>
          <a:p>
            <a:r>
              <a:rPr lang="en-GB" sz="2800" b="1" dirty="0" smtClean="0"/>
              <a:t>Reasons</a:t>
            </a:r>
            <a:r>
              <a:rPr lang="en-GB" sz="2800" dirty="0" smtClean="0"/>
              <a:t> </a:t>
            </a:r>
            <a:endParaRPr lang="en-GB" sz="2800" dirty="0"/>
          </a:p>
        </p:txBody>
      </p:sp>
      <p:grpSp>
        <p:nvGrpSpPr>
          <p:cNvPr id="19" name="Group 18"/>
          <p:cNvGrpSpPr/>
          <p:nvPr/>
        </p:nvGrpSpPr>
        <p:grpSpPr>
          <a:xfrm>
            <a:off x="1598" y="2503387"/>
            <a:ext cx="9144000" cy="3649253"/>
            <a:chOff x="0" y="1218231"/>
            <a:chExt cx="9144000" cy="3649253"/>
          </a:xfrm>
        </p:grpSpPr>
        <p:grpSp>
          <p:nvGrpSpPr>
            <p:cNvPr id="20" name="Group 19"/>
            <p:cNvGrpSpPr/>
            <p:nvPr/>
          </p:nvGrpSpPr>
          <p:grpSpPr>
            <a:xfrm>
              <a:off x="3037433" y="1218231"/>
              <a:ext cx="2506820" cy="2702931"/>
              <a:chOff x="3740732" y="1625317"/>
              <a:chExt cx="4303344" cy="4639999"/>
            </a:xfrm>
          </p:grpSpPr>
          <p:sp>
            <p:nvSpPr>
              <p:cNvPr id="27" name="Freeform 26"/>
              <p:cNvSpPr>
                <a:spLocks noChangeAspect="1"/>
              </p:cNvSpPr>
              <p:nvPr/>
            </p:nvSpPr>
            <p:spPr>
              <a:xfrm rot="3600000">
                <a:off x="5126527" y="3645744"/>
                <a:ext cx="4019934" cy="1219210"/>
              </a:xfrm>
              <a:custGeom>
                <a:avLst/>
                <a:gdLst>
                  <a:gd name="connsiteX0" fmla="*/ 0 w 4019934"/>
                  <a:gd name="connsiteY0" fmla="*/ 0 h 1219210"/>
                  <a:gd name="connsiteX1" fmla="*/ 3410329 w 4019934"/>
                  <a:gd name="connsiteY1" fmla="*/ 0 h 1219210"/>
                  <a:gd name="connsiteX2" fmla="*/ 4019934 w 4019934"/>
                  <a:gd name="connsiteY2" fmla="*/ 609605 h 1219210"/>
                  <a:gd name="connsiteX3" fmla="*/ 3410329 w 4019934"/>
                  <a:gd name="connsiteY3" fmla="*/ 1219210 h 1219210"/>
                  <a:gd name="connsiteX4" fmla="*/ 983174 w 4019934"/>
                  <a:gd name="connsiteY4" fmla="*/ 1219210 h 1219210"/>
                  <a:gd name="connsiteX5" fmla="*/ 451089 w 4019934"/>
                  <a:gd name="connsiteY5" fmla="*/ 297611 h 1219210"/>
                  <a:gd name="connsiteX6" fmla="*/ 80932 w 4019934"/>
                  <a:gd name="connsiteY6" fmla="*/ 13580 h 121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9934" h="1219210">
                    <a:moveTo>
                      <a:pt x="0" y="0"/>
                    </a:moveTo>
                    <a:lnTo>
                      <a:pt x="3410329" y="0"/>
                    </a:lnTo>
                    <a:cubicBezTo>
                      <a:pt x="3747005" y="0"/>
                      <a:pt x="4019934" y="272929"/>
                      <a:pt x="4019934" y="609605"/>
                    </a:cubicBezTo>
                    <a:cubicBezTo>
                      <a:pt x="4019934" y="946280"/>
                      <a:pt x="3747005" y="1219210"/>
                      <a:pt x="3410329" y="1219210"/>
                    </a:cubicBezTo>
                    <a:lnTo>
                      <a:pt x="983174" y="1219210"/>
                    </a:lnTo>
                    <a:lnTo>
                      <a:pt x="451089" y="297611"/>
                    </a:lnTo>
                    <a:cubicBezTo>
                      <a:pt x="366920" y="151826"/>
                      <a:pt x="231628" y="53959"/>
                      <a:pt x="80932" y="13580"/>
                    </a:cubicBezTo>
                    <a:close/>
                  </a:path>
                </a:pathLst>
              </a:custGeom>
              <a:solidFill>
                <a:srgbClr val="32A5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rtlCol="0" anchor="ctr">
                <a:noAutofit/>
              </a:bodyPr>
              <a:lstStyle/>
              <a:p>
                <a:pPr algn="ctr"/>
                <a:endParaRPr lang="en-US" sz="2400" b="1" dirty="0">
                  <a:effectLst>
                    <a:outerShdw blurRad="38100" dist="38100" dir="2700000" algn="tl">
                      <a:srgbClr val="000000">
                        <a:alpha val="43137"/>
                      </a:srgbClr>
                    </a:outerShdw>
                  </a:effectLst>
                </a:endParaRPr>
              </a:p>
            </p:txBody>
          </p:sp>
          <p:sp>
            <p:nvSpPr>
              <p:cNvPr id="28" name="Freeform 27"/>
              <p:cNvSpPr>
                <a:spLocks noChangeAspect="1"/>
              </p:cNvSpPr>
              <p:nvPr/>
            </p:nvSpPr>
            <p:spPr>
              <a:xfrm>
                <a:off x="3740732" y="4869160"/>
                <a:ext cx="4303344" cy="1219210"/>
              </a:xfrm>
              <a:custGeom>
                <a:avLst/>
                <a:gdLst>
                  <a:gd name="connsiteX0" fmla="*/ 609605 w 4303344"/>
                  <a:gd name="connsiteY0" fmla="*/ 0 h 1219210"/>
                  <a:gd name="connsiteX1" fmla="*/ 3046236 w 4303344"/>
                  <a:gd name="connsiteY1" fmla="*/ 0 h 1219210"/>
                  <a:gd name="connsiteX2" fmla="*/ 3568010 w 4303344"/>
                  <a:gd name="connsiteY2" fmla="*/ 903740 h 1219210"/>
                  <a:gd name="connsiteX3" fmla="*/ 4288157 w 4303344"/>
                  <a:gd name="connsiteY3" fmla="*/ 1177574 h 1219210"/>
                  <a:gd name="connsiteX4" fmla="*/ 4299482 w 4303344"/>
                  <a:gd name="connsiteY4" fmla="*/ 1172474 h 1219210"/>
                  <a:gd name="connsiteX5" fmla="*/ 4303344 w 4303344"/>
                  <a:gd name="connsiteY5" fmla="*/ 1182130 h 1219210"/>
                  <a:gd name="connsiteX6" fmla="*/ 4223788 w 4303344"/>
                  <a:gd name="connsiteY6" fmla="*/ 1206825 h 1219210"/>
                  <a:gd name="connsiteX7" fmla="*/ 4100931 w 4303344"/>
                  <a:gd name="connsiteY7" fmla="*/ 1219210 h 1219210"/>
                  <a:gd name="connsiteX8" fmla="*/ 609605 w 4303344"/>
                  <a:gd name="connsiteY8" fmla="*/ 1219210 h 1219210"/>
                  <a:gd name="connsiteX9" fmla="*/ 0 w 4303344"/>
                  <a:gd name="connsiteY9" fmla="*/ 609605 h 1219210"/>
                  <a:gd name="connsiteX10" fmla="*/ 609605 w 4303344"/>
                  <a:gd name="connsiteY10" fmla="*/ 0 h 121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3344" h="1219210">
                    <a:moveTo>
                      <a:pt x="609605" y="0"/>
                    </a:moveTo>
                    <a:lnTo>
                      <a:pt x="3046236" y="0"/>
                    </a:lnTo>
                    <a:lnTo>
                      <a:pt x="3568010" y="903740"/>
                    </a:lnTo>
                    <a:cubicBezTo>
                      <a:pt x="3715306" y="1158864"/>
                      <a:pt x="4019165" y="1267240"/>
                      <a:pt x="4288157" y="1177574"/>
                    </a:cubicBezTo>
                    <a:lnTo>
                      <a:pt x="4299482" y="1172474"/>
                    </a:lnTo>
                    <a:lnTo>
                      <a:pt x="4303344" y="1182130"/>
                    </a:lnTo>
                    <a:lnTo>
                      <a:pt x="4223788" y="1206825"/>
                    </a:lnTo>
                    <a:cubicBezTo>
                      <a:pt x="4184104" y="1214946"/>
                      <a:pt x="4143016" y="1219210"/>
                      <a:pt x="4100931" y="1219210"/>
                    </a:cubicBezTo>
                    <a:lnTo>
                      <a:pt x="609605" y="1219210"/>
                    </a:lnTo>
                    <a:cubicBezTo>
                      <a:pt x="272930" y="1219210"/>
                      <a:pt x="0" y="946281"/>
                      <a:pt x="0" y="609605"/>
                    </a:cubicBezTo>
                    <a:cubicBezTo>
                      <a:pt x="0" y="272930"/>
                      <a:pt x="272930" y="0"/>
                      <a:pt x="609605" y="0"/>
                    </a:cubicBezTo>
                    <a:close/>
                  </a:path>
                </a:pathLst>
              </a:custGeom>
              <a:solidFill>
                <a:srgbClr val="F39C1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822960" rtlCol="0" anchor="ctr">
                <a:noAutofit/>
              </a:bodyPr>
              <a:lstStyle/>
              <a:p>
                <a:pPr algn="r"/>
                <a:endParaRPr lang="en-US" sz="2400" b="1" dirty="0">
                  <a:effectLst>
                    <a:outerShdw blurRad="38100" dist="38100" dir="2700000" algn="tl">
                      <a:srgbClr val="000000">
                        <a:alpha val="43137"/>
                      </a:srgbClr>
                    </a:outerShdw>
                  </a:effectLst>
                </a:endParaRPr>
              </a:p>
            </p:txBody>
          </p:sp>
          <p:sp>
            <p:nvSpPr>
              <p:cNvPr id="29" name="Freeform 28"/>
              <p:cNvSpPr>
                <a:spLocks noChangeAspect="1"/>
              </p:cNvSpPr>
              <p:nvPr/>
            </p:nvSpPr>
            <p:spPr>
              <a:xfrm rot="18000000">
                <a:off x="3143021" y="3189778"/>
                <a:ext cx="4348131" cy="1219210"/>
              </a:xfrm>
              <a:custGeom>
                <a:avLst/>
                <a:gdLst>
                  <a:gd name="connsiteX0" fmla="*/ 16465 w 4348131"/>
                  <a:gd name="connsiteY0" fmla="*/ 45872 h 1219210"/>
                  <a:gd name="connsiteX1" fmla="*/ 0 w 4348131"/>
                  <a:gd name="connsiteY1" fmla="*/ 53287 h 1219210"/>
                  <a:gd name="connsiteX2" fmla="*/ 9914 w 4348131"/>
                  <a:gd name="connsiteY2" fmla="*/ 47906 h 1219210"/>
                  <a:gd name="connsiteX3" fmla="*/ 147283 w 4348131"/>
                  <a:gd name="connsiteY3" fmla="*/ 10072 h 1219210"/>
                  <a:gd name="connsiteX4" fmla="*/ 90077 w 4348131"/>
                  <a:gd name="connsiteY4" fmla="*/ 23022 h 1219210"/>
                  <a:gd name="connsiteX5" fmla="*/ 124343 w 4348131"/>
                  <a:gd name="connsiteY5" fmla="*/ 12385 h 1219210"/>
                  <a:gd name="connsiteX6" fmla="*/ 4244020 w 4348131"/>
                  <a:gd name="connsiteY6" fmla="*/ 268769 h 1219210"/>
                  <a:gd name="connsiteX7" fmla="*/ 4348131 w 4348131"/>
                  <a:gd name="connsiteY7" fmla="*/ 609605 h 1219210"/>
                  <a:gd name="connsiteX8" fmla="*/ 3738526 w 4348131"/>
                  <a:gd name="connsiteY8" fmla="*/ 1219210 h 1219210"/>
                  <a:gd name="connsiteX9" fmla="*/ 1290749 w 4348131"/>
                  <a:gd name="connsiteY9" fmla="*/ 1219210 h 1219210"/>
                  <a:gd name="connsiteX10" fmla="*/ 764237 w 4348131"/>
                  <a:gd name="connsiteY10" fmla="*/ 307265 h 1219210"/>
                  <a:gd name="connsiteX11" fmla="*/ 278730 w 4348131"/>
                  <a:gd name="connsiteY11" fmla="*/ 3879 h 1219210"/>
                  <a:gd name="connsiteX12" fmla="*/ 183986 w 4348131"/>
                  <a:gd name="connsiteY12" fmla="*/ 6373 h 1219210"/>
                  <a:gd name="connsiteX13" fmla="*/ 247200 w 4348131"/>
                  <a:gd name="connsiteY13" fmla="*/ 0 h 1219210"/>
                  <a:gd name="connsiteX14" fmla="*/ 3738526 w 4348131"/>
                  <a:gd name="connsiteY14" fmla="*/ 0 h 1219210"/>
                  <a:gd name="connsiteX15" fmla="*/ 4244020 w 4348131"/>
                  <a:gd name="connsiteY15" fmla="*/ 268769 h 121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48131" h="1219210">
                    <a:moveTo>
                      <a:pt x="16465" y="45872"/>
                    </a:moveTo>
                    <a:lnTo>
                      <a:pt x="0" y="53287"/>
                    </a:lnTo>
                    <a:lnTo>
                      <a:pt x="9914" y="47906"/>
                    </a:lnTo>
                    <a:close/>
                    <a:moveTo>
                      <a:pt x="147283" y="10072"/>
                    </a:moveTo>
                    <a:lnTo>
                      <a:pt x="90077" y="23022"/>
                    </a:lnTo>
                    <a:lnTo>
                      <a:pt x="124343" y="12385"/>
                    </a:lnTo>
                    <a:close/>
                    <a:moveTo>
                      <a:pt x="4244020" y="268769"/>
                    </a:moveTo>
                    <a:cubicBezTo>
                      <a:pt x="4309750" y="366063"/>
                      <a:pt x="4348131" y="483352"/>
                      <a:pt x="4348131" y="609605"/>
                    </a:cubicBezTo>
                    <a:cubicBezTo>
                      <a:pt x="4348131" y="946281"/>
                      <a:pt x="4075202" y="1219210"/>
                      <a:pt x="3738526" y="1219210"/>
                    </a:cubicBezTo>
                    <a:lnTo>
                      <a:pt x="1290749" y="1219210"/>
                    </a:lnTo>
                    <a:lnTo>
                      <a:pt x="764237" y="307265"/>
                    </a:lnTo>
                    <a:cubicBezTo>
                      <a:pt x="659026" y="125034"/>
                      <a:pt x="473936" y="17674"/>
                      <a:pt x="278730" y="3879"/>
                    </a:cubicBezTo>
                    <a:lnTo>
                      <a:pt x="183986" y="6373"/>
                    </a:lnTo>
                    <a:lnTo>
                      <a:pt x="247200" y="0"/>
                    </a:lnTo>
                    <a:lnTo>
                      <a:pt x="3738526" y="0"/>
                    </a:lnTo>
                    <a:cubicBezTo>
                      <a:pt x="3948949" y="0"/>
                      <a:pt x="4134470" y="106613"/>
                      <a:pt x="4244020" y="268769"/>
                    </a:cubicBezTo>
                    <a:close/>
                  </a:path>
                </a:pathLst>
              </a:custGeom>
              <a:solidFill>
                <a:srgbClr val="2173A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22960" rtlCol="0" anchor="ctr">
                <a:noAutofit/>
              </a:bodyPr>
              <a:lstStyle/>
              <a:p>
                <a:endParaRPr lang="en-US" sz="2400" b="1" dirty="0">
                  <a:effectLst>
                    <a:outerShdw blurRad="38100" dist="38100" dir="2700000" algn="tl">
                      <a:srgbClr val="000000">
                        <a:alpha val="43137"/>
                      </a:srgbClr>
                    </a:outerShdw>
                  </a:effectLst>
                </a:endParaRPr>
              </a:p>
            </p:txBody>
          </p:sp>
        </p:grpSp>
        <p:sp>
          <p:nvSpPr>
            <p:cNvPr id="21" name="Rectangle 20"/>
            <p:cNvSpPr/>
            <p:nvPr/>
          </p:nvSpPr>
          <p:spPr>
            <a:xfrm>
              <a:off x="0" y="1421815"/>
              <a:ext cx="2899377" cy="1200329"/>
            </a:xfrm>
            <a:prstGeom prst="rect">
              <a:avLst/>
            </a:prstGeom>
            <a:solidFill>
              <a:srgbClr val="2173A3"/>
            </a:solidFill>
          </p:spPr>
          <p:txBody>
            <a:bodyPr wrap="square">
              <a:spAutoFit/>
            </a:bodyPr>
            <a:lstStyle/>
            <a:p>
              <a:pPr algn="ctr"/>
              <a:r>
                <a:rPr lang="en-ZA" sz="3600" dirty="0">
                  <a:solidFill>
                    <a:schemeClr val="bg1"/>
                  </a:solidFill>
                </a:rPr>
                <a:t>Information </a:t>
              </a:r>
              <a:r>
                <a:rPr lang="en-US" sz="3600" dirty="0">
                  <a:solidFill>
                    <a:schemeClr val="bg1"/>
                  </a:solidFill>
                </a:rPr>
                <a:t>gap</a:t>
              </a:r>
              <a:endParaRPr lang="en-ZA" sz="3600" dirty="0">
                <a:solidFill>
                  <a:schemeClr val="bg1"/>
                </a:solidFill>
              </a:endParaRPr>
            </a:p>
          </p:txBody>
        </p:sp>
        <p:sp>
          <p:nvSpPr>
            <p:cNvPr id="22" name="Lightning Bolt 21"/>
            <p:cNvSpPr/>
            <p:nvPr/>
          </p:nvSpPr>
          <p:spPr>
            <a:xfrm>
              <a:off x="3534551" y="2110663"/>
              <a:ext cx="732490" cy="728738"/>
            </a:xfrm>
            <a:prstGeom prst="lightningBol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Lightning Bolt 22"/>
            <p:cNvSpPr/>
            <p:nvPr/>
          </p:nvSpPr>
          <p:spPr>
            <a:xfrm rot="3181025">
              <a:off x="3766362" y="3098605"/>
              <a:ext cx="732490" cy="728738"/>
            </a:xfrm>
            <a:prstGeom prst="lightningBol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Lightning Bolt 23"/>
            <p:cNvSpPr/>
            <p:nvPr/>
          </p:nvSpPr>
          <p:spPr>
            <a:xfrm rot="4387833">
              <a:off x="4606675" y="2257775"/>
              <a:ext cx="732490" cy="728738"/>
            </a:xfrm>
            <a:prstGeom prst="lightningBol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 name="Rectangle 24"/>
            <p:cNvSpPr/>
            <p:nvPr/>
          </p:nvSpPr>
          <p:spPr>
            <a:xfrm>
              <a:off x="6412855" y="1421815"/>
              <a:ext cx="2731145" cy="1200329"/>
            </a:xfrm>
            <a:prstGeom prst="rect">
              <a:avLst/>
            </a:prstGeom>
            <a:solidFill>
              <a:srgbClr val="32A57A"/>
            </a:solidFill>
          </p:spPr>
          <p:txBody>
            <a:bodyPr wrap="square">
              <a:spAutoFit/>
            </a:bodyPr>
            <a:lstStyle/>
            <a:p>
              <a:pPr algn="ctr"/>
              <a:r>
                <a:rPr lang="en-ZA" sz="3600" dirty="0" smtClean="0">
                  <a:solidFill>
                    <a:schemeClr val="bg1"/>
                  </a:solidFill>
                </a:rPr>
                <a:t>Quality </a:t>
              </a:r>
            </a:p>
            <a:p>
              <a:pPr algn="ctr"/>
              <a:r>
                <a:rPr lang="en-US" sz="3600" dirty="0" smtClean="0">
                  <a:solidFill>
                    <a:schemeClr val="bg1"/>
                  </a:solidFill>
                </a:rPr>
                <a:t>gap</a:t>
              </a:r>
              <a:endParaRPr lang="en-ZA" sz="3600" dirty="0">
                <a:solidFill>
                  <a:schemeClr val="bg1"/>
                </a:solidFill>
              </a:endParaRPr>
            </a:p>
          </p:txBody>
        </p:sp>
        <p:sp>
          <p:nvSpPr>
            <p:cNvPr id="26" name="Rectangle 25"/>
            <p:cNvSpPr/>
            <p:nvPr/>
          </p:nvSpPr>
          <p:spPr>
            <a:xfrm>
              <a:off x="3050165" y="4221153"/>
              <a:ext cx="2832344" cy="646331"/>
            </a:xfrm>
            <a:prstGeom prst="rect">
              <a:avLst/>
            </a:prstGeom>
            <a:solidFill>
              <a:srgbClr val="F39C12"/>
            </a:solidFill>
          </p:spPr>
          <p:txBody>
            <a:bodyPr wrap="square">
              <a:spAutoFit/>
            </a:bodyPr>
            <a:lstStyle/>
            <a:p>
              <a:pPr algn="ctr"/>
              <a:r>
                <a:rPr lang="en-ZA" sz="3600" dirty="0">
                  <a:solidFill>
                    <a:schemeClr val="bg1"/>
                  </a:solidFill>
                </a:rPr>
                <a:t>Capacity </a:t>
              </a:r>
              <a:r>
                <a:rPr lang="en-US" sz="3600" dirty="0">
                  <a:solidFill>
                    <a:schemeClr val="bg1"/>
                  </a:solidFill>
                </a:rPr>
                <a:t>gap</a:t>
              </a:r>
              <a:endParaRPr lang="en-ZA" sz="3600" dirty="0">
                <a:solidFill>
                  <a:schemeClr val="bg1"/>
                </a:solidFill>
              </a:endParaRPr>
            </a:p>
          </p:txBody>
        </p:sp>
      </p:grpSp>
    </p:spTree>
    <p:extLst>
      <p:ext uri="{BB962C8B-B14F-4D97-AF65-F5344CB8AC3E}">
        <p14:creationId xmlns:p14="http://schemas.microsoft.com/office/powerpoint/2010/main" val="2193017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09683" y="972942"/>
            <a:ext cx="1492268" cy="523220"/>
          </a:xfrm>
          <a:prstGeom prst="rect">
            <a:avLst/>
          </a:prstGeom>
        </p:spPr>
        <p:txBody>
          <a:bodyPr wrap="none">
            <a:spAutoFit/>
          </a:bodyPr>
          <a:lstStyle/>
          <a:p>
            <a:r>
              <a:rPr lang="en-GB" sz="2800" b="1" dirty="0" smtClean="0"/>
              <a:t>Reasons </a:t>
            </a:r>
            <a:endParaRPr lang="en-GB" sz="2800" b="1" dirty="0"/>
          </a:p>
        </p:txBody>
      </p:sp>
      <p:pic>
        <p:nvPicPr>
          <p:cNvPr id="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8062" y="1323691"/>
            <a:ext cx="4365938" cy="48332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83781" y="1840035"/>
            <a:ext cx="3894707" cy="2957861"/>
          </a:xfrm>
          <a:prstGeom prst="rect">
            <a:avLst/>
          </a:prstGeom>
          <a:noFill/>
        </p:spPr>
        <p:txBody>
          <a:bodyPr wrap="square" rtlCol="0">
            <a:spAutoFit/>
          </a:bodyPr>
          <a:lstStyle/>
          <a:p>
            <a:pPr>
              <a:lnSpc>
                <a:spcPct val="150000"/>
              </a:lnSpc>
            </a:pPr>
            <a:r>
              <a:rPr lang="en-ZA" b="1" i="1" dirty="0">
                <a:solidFill>
                  <a:srgbClr val="3F4855">
                    <a:lumMod val="60000"/>
                    <a:lumOff val="40000"/>
                  </a:srgbClr>
                </a:solidFill>
              </a:rPr>
              <a:t>Difference in definitions, method of computation and incoherent (measurement/ monitoring) systems within the country.</a:t>
            </a:r>
          </a:p>
          <a:p>
            <a:pPr>
              <a:lnSpc>
                <a:spcPct val="150000"/>
              </a:lnSpc>
            </a:pPr>
            <a:endParaRPr lang="en-ZA" b="1" i="1" dirty="0">
              <a:solidFill>
                <a:srgbClr val="3F4855">
                  <a:lumMod val="60000"/>
                  <a:lumOff val="40000"/>
                </a:srgbClr>
              </a:solidFill>
            </a:endParaRPr>
          </a:p>
          <a:p>
            <a:pPr>
              <a:lnSpc>
                <a:spcPct val="150000"/>
              </a:lnSpc>
            </a:pPr>
            <a:r>
              <a:rPr lang="en-ZA" b="1" i="1" dirty="0">
                <a:solidFill>
                  <a:srgbClr val="3F4855">
                    <a:lumMod val="60000"/>
                    <a:lumOff val="40000"/>
                  </a:srgbClr>
                </a:solidFill>
              </a:rPr>
              <a:t>Lack of clarity in terms of what is required.</a:t>
            </a:r>
          </a:p>
        </p:txBody>
      </p:sp>
    </p:spTree>
    <p:extLst>
      <p:ext uri="{BB962C8B-B14F-4D97-AF65-F5344CB8AC3E}">
        <p14:creationId xmlns:p14="http://schemas.microsoft.com/office/powerpoint/2010/main" val="2237228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2808" y="961452"/>
            <a:ext cx="4508927" cy="523220"/>
          </a:xfrm>
          <a:prstGeom prst="rect">
            <a:avLst/>
          </a:prstGeom>
        </p:spPr>
        <p:txBody>
          <a:bodyPr wrap="none">
            <a:spAutoFit/>
          </a:bodyPr>
          <a:lstStyle/>
          <a:p>
            <a:r>
              <a:rPr lang="en-GB" sz="2800" b="1" dirty="0"/>
              <a:t>The SDG economic indicators</a:t>
            </a:r>
          </a:p>
        </p:txBody>
      </p:sp>
      <p:graphicFrame>
        <p:nvGraphicFramePr>
          <p:cNvPr id="4" name="Table 3"/>
          <p:cNvGraphicFramePr>
            <a:graphicFrameLocks noGrp="1"/>
          </p:cNvGraphicFramePr>
          <p:nvPr>
            <p:extLst>
              <p:ext uri="{D42A27DB-BD31-4B8C-83A1-F6EECF244321}">
                <p14:modId xmlns:p14="http://schemas.microsoft.com/office/powerpoint/2010/main" val="2975094936"/>
              </p:ext>
            </p:extLst>
          </p:nvPr>
        </p:nvGraphicFramePr>
        <p:xfrm>
          <a:off x="426557" y="1676056"/>
          <a:ext cx="8384146" cy="4336566"/>
        </p:xfrm>
        <a:graphic>
          <a:graphicData uri="http://schemas.openxmlformats.org/drawingml/2006/table">
            <a:tbl>
              <a:tblPr firstRow="1" bandRow="1">
                <a:tableStyleId>{3C2FFA5D-87B4-456A-9821-1D502468CF0F}</a:tableStyleId>
              </a:tblPr>
              <a:tblGrid>
                <a:gridCol w="6429639"/>
                <a:gridCol w="1954507"/>
              </a:tblGrid>
              <a:tr h="329358">
                <a:tc>
                  <a:txBody>
                    <a:bodyPr/>
                    <a:lstStyle/>
                    <a:p>
                      <a:r>
                        <a:rPr lang="en-ZA" dirty="0" smtClean="0"/>
                        <a:t>Indicator</a:t>
                      </a:r>
                      <a:endParaRPr lang="en-ZA" dirty="0"/>
                    </a:p>
                  </a:txBody>
                  <a:tcPr/>
                </a:tc>
                <a:tc>
                  <a:txBody>
                    <a:bodyPr/>
                    <a:lstStyle/>
                    <a:p>
                      <a:r>
                        <a:rPr lang="en-ZA" dirty="0" smtClean="0"/>
                        <a:t>Type</a:t>
                      </a:r>
                      <a:endParaRPr lang="en-ZA" dirty="0"/>
                    </a:p>
                  </a:txBody>
                  <a:tcPr/>
                </a:tc>
              </a:tr>
              <a:tr h="485731">
                <a:tc>
                  <a:txBody>
                    <a:bodyPr/>
                    <a:lstStyle/>
                    <a:p>
                      <a:r>
                        <a:rPr lang="en-ZA" dirty="0" smtClean="0"/>
                        <a:t>8.1.1 Annual growth rate of real GDP per capita</a:t>
                      </a:r>
                      <a:endParaRPr lang="en-ZA" dirty="0"/>
                    </a:p>
                  </a:txBody>
                  <a:tcPr/>
                </a:tc>
                <a:tc>
                  <a:txBody>
                    <a:bodyPr/>
                    <a:lstStyle/>
                    <a:p>
                      <a:r>
                        <a:rPr lang="en-ZA" dirty="0" smtClean="0"/>
                        <a:t>SDG</a:t>
                      </a:r>
                      <a:endParaRPr lang="en-ZA" dirty="0"/>
                    </a:p>
                  </a:txBody>
                  <a:tcPr/>
                </a:tc>
              </a:tr>
              <a:tr h="485731">
                <a:tc>
                  <a:txBody>
                    <a:bodyPr/>
                    <a:lstStyle/>
                    <a:p>
                      <a:r>
                        <a:rPr lang="en-ZA" dirty="0" smtClean="0"/>
                        <a:t>8.2.1 Annual growth rate of real GDP per employed person</a:t>
                      </a:r>
                      <a:endParaRPr lang="en-ZA" dirty="0"/>
                    </a:p>
                  </a:txBody>
                  <a:tcPr/>
                </a:tc>
                <a:tc>
                  <a:txBody>
                    <a:bodyPr/>
                    <a:lstStyle/>
                    <a:p>
                      <a:r>
                        <a:rPr lang="en-ZA" dirty="0" smtClean="0"/>
                        <a:t>SDG</a:t>
                      </a:r>
                      <a:endParaRPr lang="en-ZA" dirty="0"/>
                    </a:p>
                  </a:txBody>
                  <a:tcPr/>
                </a:tc>
              </a:tr>
              <a:tr h="485731">
                <a:tc>
                  <a:txBody>
                    <a:bodyPr/>
                    <a:lstStyle/>
                    <a:p>
                      <a:r>
                        <a:rPr lang="en-ZA" dirty="0" smtClean="0"/>
                        <a:t>8.5.2 Unemployment rate, by sex, age and persons with disabilities</a:t>
                      </a:r>
                      <a:endParaRPr lang="en-ZA" dirty="0"/>
                    </a:p>
                  </a:txBody>
                  <a:tcPr/>
                </a:tc>
                <a:tc>
                  <a:txBody>
                    <a:bodyPr/>
                    <a:lstStyle/>
                    <a:p>
                      <a:r>
                        <a:rPr lang="en-ZA" dirty="0" smtClean="0"/>
                        <a:t>SDG</a:t>
                      </a:r>
                      <a:endParaRPr lang="en-ZA" dirty="0"/>
                    </a:p>
                  </a:txBody>
                  <a:tcPr/>
                </a:tc>
              </a:tr>
              <a:tr h="693901">
                <a:tc>
                  <a:txBody>
                    <a:bodyPr/>
                    <a:lstStyle/>
                    <a:p>
                      <a:r>
                        <a:rPr lang="en-ZA" dirty="0" smtClean="0"/>
                        <a:t>8.7.1 Proportion and number of children aged </a:t>
                      </a:r>
                      <a:r>
                        <a:rPr lang="en-ZA" b="1" dirty="0" smtClean="0">
                          <a:solidFill>
                            <a:srgbClr val="FF0000"/>
                          </a:solidFill>
                        </a:rPr>
                        <a:t>5 – 17</a:t>
                      </a:r>
                      <a:r>
                        <a:rPr lang="en-ZA" b="1" baseline="0" dirty="0" smtClean="0">
                          <a:solidFill>
                            <a:srgbClr val="FF0000"/>
                          </a:solidFill>
                        </a:rPr>
                        <a:t> years </a:t>
                      </a:r>
                      <a:r>
                        <a:rPr lang="en-ZA" baseline="0" dirty="0" smtClean="0"/>
                        <a:t>engaged in child labour, by sex and age</a:t>
                      </a:r>
                      <a:endParaRPr lang="en-ZA" dirty="0"/>
                    </a:p>
                  </a:txBody>
                  <a:tcPr/>
                </a:tc>
                <a:tc>
                  <a:txBody>
                    <a:bodyPr/>
                    <a:lstStyle/>
                    <a:p>
                      <a:r>
                        <a:rPr lang="en-ZA" dirty="0" smtClean="0"/>
                        <a:t>Domesticated</a:t>
                      </a:r>
                      <a:endParaRPr lang="en-ZA" dirty="0"/>
                    </a:p>
                  </a:txBody>
                  <a:tcPr/>
                </a:tc>
              </a:tr>
              <a:tr h="693901">
                <a:tc>
                  <a:txBody>
                    <a:bodyPr/>
                    <a:lstStyle/>
                    <a:p>
                      <a:r>
                        <a:rPr lang="en-ZA" dirty="0" smtClean="0"/>
                        <a:t>8.8.1 Frequency rates of fatal and non-fatal occupational injuries, by sex and migrant status</a:t>
                      </a:r>
                      <a:endParaRPr lang="en-ZA" dirty="0"/>
                    </a:p>
                  </a:txBody>
                  <a:tcPr/>
                </a:tc>
                <a:tc>
                  <a:txBody>
                    <a:bodyPr/>
                    <a:lstStyle/>
                    <a:p>
                      <a:r>
                        <a:rPr lang="en-ZA" dirty="0" smtClean="0"/>
                        <a:t>SDG</a:t>
                      </a:r>
                      <a:endParaRPr lang="en-ZA" dirty="0"/>
                    </a:p>
                  </a:txBody>
                  <a:tcPr/>
                </a:tc>
              </a:tr>
              <a:tr h="576376">
                <a:tc>
                  <a:txBody>
                    <a:bodyPr/>
                    <a:lstStyle/>
                    <a:p>
                      <a:r>
                        <a:rPr lang="en-ZA" dirty="0" smtClean="0"/>
                        <a:t>9.5.1</a:t>
                      </a:r>
                      <a:r>
                        <a:rPr lang="en-ZA" baseline="0" dirty="0" smtClean="0"/>
                        <a:t> Research and development expenditure as a percentage of GDP</a:t>
                      </a:r>
                      <a:endParaRPr lang="en-ZA" dirty="0"/>
                    </a:p>
                  </a:txBody>
                  <a:tcPr/>
                </a:tc>
                <a:tc>
                  <a:txBody>
                    <a:bodyPr/>
                    <a:lstStyle/>
                    <a:p>
                      <a:r>
                        <a:rPr lang="en-ZA" dirty="0" smtClean="0"/>
                        <a:t>SDG</a:t>
                      </a:r>
                      <a:endParaRPr lang="en-ZA" dirty="0"/>
                    </a:p>
                  </a:txBody>
                  <a:tcPr/>
                </a:tc>
              </a:tr>
              <a:tr h="485731">
                <a:tc>
                  <a:txBody>
                    <a:bodyPr/>
                    <a:lstStyle/>
                    <a:p>
                      <a:r>
                        <a:rPr lang="en-ZA" dirty="0" smtClean="0"/>
                        <a:t>17.1.2 Proportion of domestic budget funded by domestic taxes</a:t>
                      </a:r>
                      <a:endParaRPr lang="en-ZA" dirty="0"/>
                    </a:p>
                  </a:txBody>
                  <a:tcPr/>
                </a:tc>
                <a:tc>
                  <a:txBody>
                    <a:bodyPr/>
                    <a:lstStyle/>
                    <a:p>
                      <a:r>
                        <a:rPr lang="en-ZA" dirty="0" smtClean="0"/>
                        <a:t>SDG</a:t>
                      </a:r>
                      <a:endParaRPr lang="en-ZA" dirty="0"/>
                    </a:p>
                  </a:txBody>
                  <a:tcPr/>
                </a:tc>
              </a:tr>
            </a:tbl>
          </a:graphicData>
        </a:graphic>
      </p:graphicFrame>
    </p:spTree>
    <p:extLst>
      <p:ext uri="{BB962C8B-B14F-4D97-AF65-F5344CB8AC3E}">
        <p14:creationId xmlns:p14="http://schemas.microsoft.com/office/powerpoint/2010/main" val="3164334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7116" y="975204"/>
            <a:ext cx="4508927" cy="523220"/>
          </a:xfrm>
          <a:prstGeom prst="rect">
            <a:avLst/>
          </a:prstGeom>
        </p:spPr>
        <p:txBody>
          <a:bodyPr wrap="none">
            <a:spAutoFit/>
          </a:bodyPr>
          <a:lstStyle/>
          <a:p>
            <a:r>
              <a:rPr lang="en-GB" sz="2800" b="1" dirty="0"/>
              <a:t>The SDG economic indicators</a:t>
            </a:r>
          </a:p>
        </p:txBody>
      </p:sp>
      <p:sp>
        <p:nvSpPr>
          <p:cNvPr id="5" name="Rectangle 4"/>
          <p:cNvSpPr/>
          <p:nvPr/>
        </p:nvSpPr>
        <p:spPr>
          <a:xfrm>
            <a:off x="202232" y="1817158"/>
            <a:ext cx="6109855" cy="369332"/>
          </a:xfrm>
          <a:prstGeom prst="rect">
            <a:avLst/>
          </a:prstGeom>
        </p:spPr>
        <p:txBody>
          <a:bodyPr wrap="square">
            <a:spAutoFit/>
          </a:bodyPr>
          <a:lstStyle/>
          <a:p>
            <a:r>
              <a:rPr lang="en-ZA" dirty="0"/>
              <a:t>8.1.1 Annual growth rate of real GDP per capita</a:t>
            </a:r>
          </a:p>
        </p:txBody>
      </p:sp>
      <p:graphicFrame>
        <p:nvGraphicFramePr>
          <p:cNvPr id="6" name="Chart 5"/>
          <p:cNvGraphicFramePr/>
          <p:nvPr>
            <p:extLst>
              <p:ext uri="{D42A27DB-BD31-4B8C-83A1-F6EECF244321}">
                <p14:modId xmlns:p14="http://schemas.microsoft.com/office/powerpoint/2010/main" val="297544326"/>
              </p:ext>
            </p:extLst>
          </p:nvPr>
        </p:nvGraphicFramePr>
        <p:xfrm>
          <a:off x="0" y="2528342"/>
          <a:ext cx="5695315" cy="253691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90945" y="2159010"/>
            <a:ext cx="3138055" cy="369332"/>
          </a:xfrm>
          <a:prstGeom prst="rect">
            <a:avLst/>
          </a:prstGeom>
          <a:noFill/>
        </p:spPr>
        <p:txBody>
          <a:bodyPr wrap="square" rtlCol="0">
            <a:spAutoFit/>
          </a:bodyPr>
          <a:lstStyle/>
          <a:p>
            <a:r>
              <a:rPr lang="en-ZA" b="1" i="1" dirty="0" smtClean="0">
                <a:solidFill>
                  <a:schemeClr val="tx2"/>
                </a:solidFill>
              </a:rPr>
              <a:t>1. Data </a:t>
            </a:r>
            <a:r>
              <a:rPr lang="en-ZA" b="1" i="1" dirty="0">
                <a:solidFill>
                  <a:schemeClr val="tx2"/>
                </a:solidFill>
              </a:rPr>
              <a:t>Accuracy</a:t>
            </a:r>
          </a:p>
        </p:txBody>
      </p:sp>
      <p:sp>
        <p:nvSpPr>
          <p:cNvPr id="2" name="Rectangle 1"/>
          <p:cNvSpPr/>
          <p:nvPr/>
        </p:nvSpPr>
        <p:spPr>
          <a:xfrm>
            <a:off x="5411968" y="1843047"/>
            <a:ext cx="3449782" cy="3208571"/>
          </a:xfrm>
          <a:prstGeom prst="rect">
            <a:avLst/>
          </a:prstGeom>
        </p:spPr>
        <p:txBody>
          <a:bodyPr wrap="square">
            <a:spAutoFit/>
          </a:bodyPr>
          <a:lstStyle/>
          <a:p>
            <a:pPr algn="just">
              <a:lnSpc>
                <a:spcPct val="125000"/>
              </a:lnSpc>
              <a:spcBef>
                <a:spcPts val="1800"/>
              </a:spcBef>
              <a:spcAft>
                <a:spcPts val="1200"/>
              </a:spcAft>
            </a:pPr>
            <a:r>
              <a:rPr lang="en-GB" b="1" i="1" dirty="0">
                <a:solidFill>
                  <a:srgbClr val="3F4855">
                    <a:lumMod val="60000"/>
                    <a:lumOff val="40000"/>
                  </a:srgbClr>
                </a:solidFill>
              </a:rPr>
              <a:t>Based on the time series, the data on the country page does to a certain extent output accurately as the official data, based on the common trend. But accuracy could be interpreted differently when taking into consideration one data point at a specific time interval.</a:t>
            </a:r>
            <a:endParaRPr lang="en-ZA" b="1" i="1" dirty="0">
              <a:solidFill>
                <a:srgbClr val="3F4855">
                  <a:lumMod val="60000"/>
                  <a:lumOff val="40000"/>
                </a:srgbClr>
              </a:solidFill>
            </a:endParaRPr>
          </a:p>
        </p:txBody>
      </p:sp>
      <p:sp>
        <p:nvSpPr>
          <p:cNvPr id="8" name="TextBox 7"/>
          <p:cNvSpPr txBox="1"/>
          <p:nvPr/>
        </p:nvSpPr>
        <p:spPr>
          <a:xfrm>
            <a:off x="505028" y="5052263"/>
            <a:ext cx="3138055" cy="369332"/>
          </a:xfrm>
          <a:prstGeom prst="rect">
            <a:avLst/>
          </a:prstGeom>
          <a:noFill/>
        </p:spPr>
        <p:txBody>
          <a:bodyPr wrap="square" rtlCol="0">
            <a:spAutoFit/>
          </a:bodyPr>
          <a:lstStyle/>
          <a:p>
            <a:r>
              <a:rPr lang="en-ZA" b="1" i="1" dirty="0" smtClean="0">
                <a:solidFill>
                  <a:schemeClr val="tx2"/>
                </a:solidFill>
              </a:rPr>
              <a:t>2. Availability</a:t>
            </a:r>
            <a:endParaRPr lang="en-ZA" b="1" i="1" dirty="0">
              <a:solidFill>
                <a:schemeClr val="tx2"/>
              </a:solidFill>
            </a:endParaRPr>
          </a:p>
        </p:txBody>
      </p:sp>
      <p:sp>
        <p:nvSpPr>
          <p:cNvPr id="9" name="Rectangle 8"/>
          <p:cNvSpPr/>
          <p:nvPr/>
        </p:nvSpPr>
        <p:spPr>
          <a:xfrm>
            <a:off x="290944" y="5407104"/>
            <a:ext cx="8570805" cy="784830"/>
          </a:xfrm>
          <a:prstGeom prst="rect">
            <a:avLst/>
          </a:prstGeom>
        </p:spPr>
        <p:txBody>
          <a:bodyPr wrap="square">
            <a:spAutoFit/>
          </a:bodyPr>
          <a:lstStyle/>
          <a:p>
            <a:pPr>
              <a:lnSpc>
                <a:spcPct val="125000"/>
              </a:lnSpc>
              <a:spcAft>
                <a:spcPts val="1200"/>
              </a:spcAft>
            </a:pPr>
            <a:r>
              <a:rPr lang="en-GB" b="1" i="1" dirty="0">
                <a:solidFill>
                  <a:srgbClr val="3F4855">
                    <a:lumMod val="60000"/>
                    <a:lumOff val="40000"/>
                  </a:srgbClr>
                </a:solidFill>
              </a:rPr>
              <a:t>Two data sources were used to compute this indicator, namely gross domestic product (GDP) and the mid-year population estimates (MYPE). The NSO provided these sources.</a:t>
            </a:r>
            <a:endParaRPr lang="en-ZA" b="1" i="1" dirty="0">
              <a:solidFill>
                <a:srgbClr val="3F4855">
                  <a:lumMod val="60000"/>
                  <a:lumOff val="40000"/>
                </a:srgbClr>
              </a:solidFill>
            </a:endParaRPr>
          </a:p>
        </p:txBody>
      </p:sp>
      <p:sp>
        <p:nvSpPr>
          <p:cNvPr id="10" name="TextBox 9"/>
          <p:cNvSpPr txBox="1"/>
          <p:nvPr/>
        </p:nvSpPr>
        <p:spPr>
          <a:xfrm rot="16200000">
            <a:off x="-724069" y="3229689"/>
            <a:ext cx="1852601" cy="307777"/>
          </a:xfrm>
          <a:prstGeom prst="rect">
            <a:avLst/>
          </a:prstGeom>
          <a:noFill/>
        </p:spPr>
        <p:txBody>
          <a:bodyPr wrap="square" rtlCol="0">
            <a:spAutoFit/>
          </a:bodyPr>
          <a:lstStyle/>
          <a:p>
            <a:r>
              <a:rPr lang="en-ZA" sz="1100" b="1" dirty="0" smtClean="0"/>
              <a:t>Growth</a:t>
            </a:r>
            <a:r>
              <a:rPr lang="en-ZA" sz="1400" b="1" dirty="0" smtClean="0"/>
              <a:t> rate</a:t>
            </a:r>
            <a:endParaRPr lang="en-ZA" sz="1400" b="1" dirty="0"/>
          </a:p>
        </p:txBody>
      </p:sp>
    </p:spTree>
    <p:extLst>
      <p:ext uri="{BB962C8B-B14F-4D97-AF65-F5344CB8AC3E}">
        <p14:creationId xmlns:p14="http://schemas.microsoft.com/office/powerpoint/2010/main" val="147357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138" y="1640552"/>
            <a:ext cx="6431973" cy="369332"/>
          </a:xfrm>
          <a:prstGeom prst="rect">
            <a:avLst/>
          </a:prstGeom>
        </p:spPr>
        <p:txBody>
          <a:bodyPr wrap="square">
            <a:spAutoFit/>
          </a:bodyPr>
          <a:lstStyle/>
          <a:p>
            <a:r>
              <a:rPr lang="en-ZA" dirty="0"/>
              <a:t>8.2.1 Annual growth rate of real GDP per employed person</a:t>
            </a:r>
          </a:p>
        </p:txBody>
      </p:sp>
      <p:graphicFrame>
        <p:nvGraphicFramePr>
          <p:cNvPr id="5" name="Chart 4"/>
          <p:cNvGraphicFramePr/>
          <p:nvPr>
            <p:extLst>
              <p:ext uri="{D42A27DB-BD31-4B8C-83A1-F6EECF244321}">
                <p14:modId xmlns:p14="http://schemas.microsoft.com/office/powerpoint/2010/main" val="2053026370"/>
              </p:ext>
            </p:extLst>
          </p:nvPr>
        </p:nvGraphicFramePr>
        <p:xfrm>
          <a:off x="381255" y="2459501"/>
          <a:ext cx="5044788" cy="226274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74069" y="2112355"/>
            <a:ext cx="3138055" cy="369332"/>
          </a:xfrm>
          <a:prstGeom prst="rect">
            <a:avLst/>
          </a:prstGeom>
          <a:noFill/>
        </p:spPr>
        <p:txBody>
          <a:bodyPr wrap="square" rtlCol="0">
            <a:spAutoFit/>
          </a:bodyPr>
          <a:lstStyle/>
          <a:p>
            <a:r>
              <a:rPr lang="en-ZA" b="1" i="1" dirty="0">
                <a:solidFill>
                  <a:schemeClr val="tx2"/>
                </a:solidFill>
              </a:rPr>
              <a:t>1. Data Accuracy</a:t>
            </a:r>
          </a:p>
        </p:txBody>
      </p:sp>
      <p:sp>
        <p:nvSpPr>
          <p:cNvPr id="8" name="TextBox 7"/>
          <p:cNvSpPr txBox="1"/>
          <p:nvPr/>
        </p:nvSpPr>
        <p:spPr>
          <a:xfrm>
            <a:off x="505028" y="4704709"/>
            <a:ext cx="3138055" cy="369332"/>
          </a:xfrm>
          <a:prstGeom prst="rect">
            <a:avLst/>
          </a:prstGeom>
          <a:noFill/>
        </p:spPr>
        <p:txBody>
          <a:bodyPr wrap="square" rtlCol="0">
            <a:spAutoFit/>
          </a:bodyPr>
          <a:lstStyle/>
          <a:p>
            <a:r>
              <a:rPr lang="en-ZA" b="1" i="1" dirty="0" smtClean="0">
                <a:solidFill>
                  <a:schemeClr val="tx2"/>
                </a:solidFill>
              </a:rPr>
              <a:t>2. Availability</a:t>
            </a:r>
            <a:endParaRPr lang="en-ZA" b="1" i="1" dirty="0">
              <a:solidFill>
                <a:schemeClr val="tx2"/>
              </a:solidFill>
            </a:endParaRPr>
          </a:p>
        </p:txBody>
      </p:sp>
      <p:sp>
        <p:nvSpPr>
          <p:cNvPr id="9" name="Rectangle 8"/>
          <p:cNvSpPr/>
          <p:nvPr/>
        </p:nvSpPr>
        <p:spPr>
          <a:xfrm>
            <a:off x="5469515" y="2754603"/>
            <a:ext cx="3543300" cy="1797928"/>
          </a:xfrm>
          <a:prstGeom prst="rect">
            <a:avLst/>
          </a:prstGeom>
        </p:spPr>
        <p:txBody>
          <a:bodyPr wrap="square">
            <a:spAutoFit/>
          </a:bodyPr>
          <a:lstStyle/>
          <a:p>
            <a:pPr algn="just">
              <a:lnSpc>
                <a:spcPct val="125000"/>
              </a:lnSpc>
              <a:spcBef>
                <a:spcPts val="1800"/>
              </a:spcBef>
              <a:spcAft>
                <a:spcPts val="1200"/>
              </a:spcAft>
            </a:pPr>
            <a:r>
              <a:rPr lang="en-GB" b="1" i="1" dirty="0">
                <a:solidFill>
                  <a:srgbClr val="3F4855">
                    <a:lumMod val="60000"/>
                    <a:lumOff val="40000"/>
                  </a:srgbClr>
                </a:solidFill>
              </a:rPr>
              <a:t>The country page data seems not to be accurately matching the official data, with 2011 and 2013 points out of range when compared to those of official data. </a:t>
            </a:r>
            <a:endParaRPr lang="en-ZA" b="1" i="1" dirty="0">
              <a:solidFill>
                <a:srgbClr val="3F4855">
                  <a:lumMod val="60000"/>
                  <a:lumOff val="40000"/>
                </a:srgbClr>
              </a:solidFill>
            </a:endParaRPr>
          </a:p>
        </p:txBody>
      </p:sp>
      <p:sp>
        <p:nvSpPr>
          <p:cNvPr id="10" name="Rectangle 9"/>
          <p:cNvSpPr/>
          <p:nvPr/>
        </p:nvSpPr>
        <p:spPr>
          <a:xfrm>
            <a:off x="296138" y="5069391"/>
            <a:ext cx="8588089" cy="1131079"/>
          </a:xfrm>
          <a:prstGeom prst="rect">
            <a:avLst/>
          </a:prstGeom>
        </p:spPr>
        <p:txBody>
          <a:bodyPr wrap="square">
            <a:spAutoFit/>
          </a:bodyPr>
          <a:lstStyle/>
          <a:p>
            <a:pPr algn="just">
              <a:lnSpc>
                <a:spcPct val="125000"/>
              </a:lnSpc>
              <a:spcAft>
                <a:spcPts val="1200"/>
              </a:spcAft>
            </a:pPr>
            <a:r>
              <a:rPr lang="en-GB" b="1" i="1" dirty="0">
                <a:solidFill>
                  <a:srgbClr val="3F4855">
                    <a:lumMod val="60000"/>
                    <a:lumOff val="40000"/>
                  </a:srgbClr>
                </a:solidFill>
              </a:rPr>
              <a:t>Two data sources were used to compute this indicator, namely gross domestic product (GDP) and the Quarterly Labour Force Survey (QLFS). The NSO provided the data for both estimates.</a:t>
            </a:r>
            <a:endParaRPr lang="en-ZA" b="1" i="1" dirty="0">
              <a:solidFill>
                <a:srgbClr val="3F4855">
                  <a:lumMod val="60000"/>
                  <a:lumOff val="40000"/>
                </a:srgbClr>
              </a:solidFill>
            </a:endParaRPr>
          </a:p>
        </p:txBody>
      </p:sp>
      <p:sp>
        <p:nvSpPr>
          <p:cNvPr id="12" name="TextBox 11"/>
          <p:cNvSpPr txBox="1"/>
          <p:nvPr/>
        </p:nvSpPr>
        <p:spPr>
          <a:xfrm rot="16200000">
            <a:off x="-670984" y="3069433"/>
            <a:ext cx="1852601" cy="307777"/>
          </a:xfrm>
          <a:prstGeom prst="rect">
            <a:avLst/>
          </a:prstGeom>
          <a:noFill/>
        </p:spPr>
        <p:txBody>
          <a:bodyPr wrap="square" rtlCol="0">
            <a:spAutoFit/>
          </a:bodyPr>
          <a:lstStyle/>
          <a:p>
            <a:r>
              <a:rPr lang="en-ZA" sz="1100" b="1" dirty="0" smtClean="0"/>
              <a:t>Growth</a:t>
            </a:r>
            <a:r>
              <a:rPr lang="en-ZA" sz="1400" b="1" dirty="0" smtClean="0"/>
              <a:t> rate</a:t>
            </a:r>
            <a:endParaRPr lang="en-ZA" sz="1400" b="1" dirty="0"/>
          </a:p>
        </p:txBody>
      </p:sp>
      <p:sp>
        <p:nvSpPr>
          <p:cNvPr id="13" name="Rectangle 12"/>
          <p:cNvSpPr/>
          <p:nvPr/>
        </p:nvSpPr>
        <p:spPr>
          <a:xfrm>
            <a:off x="917116" y="975204"/>
            <a:ext cx="4508927" cy="523220"/>
          </a:xfrm>
          <a:prstGeom prst="rect">
            <a:avLst/>
          </a:prstGeom>
        </p:spPr>
        <p:txBody>
          <a:bodyPr wrap="none">
            <a:spAutoFit/>
          </a:bodyPr>
          <a:lstStyle/>
          <a:p>
            <a:r>
              <a:rPr lang="en-GB" sz="2800" b="1" dirty="0"/>
              <a:t>The SDG economic indicators</a:t>
            </a:r>
          </a:p>
        </p:txBody>
      </p:sp>
    </p:spTree>
    <p:extLst>
      <p:ext uri="{BB962C8B-B14F-4D97-AF65-F5344CB8AC3E}">
        <p14:creationId xmlns:p14="http://schemas.microsoft.com/office/powerpoint/2010/main" val="57972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220" y="1660655"/>
            <a:ext cx="7730837" cy="369332"/>
          </a:xfrm>
          <a:prstGeom prst="rect">
            <a:avLst/>
          </a:prstGeom>
        </p:spPr>
        <p:txBody>
          <a:bodyPr wrap="square">
            <a:spAutoFit/>
          </a:bodyPr>
          <a:lstStyle/>
          <a:p>
            <a:r>
              <a:rPr lang="en-ZA" dirty="0"/>
              <a:t>8.5.2 Unemployment rate, by sex, age and persons with disabilities</a:t>
            </a:r>
          </a:p>
        </p:txBody>
      </p:sp>
      <p:graphicFrame>
        <p:nvGraphicFramePr>
          <p:cNvPr id="5" name="Chart 4"/>
          <p:cNvGraphicFramePr/>
          <p:nvPr>
            <p:extLst>
              <p:ext uri="{D42A27DB-BD31-4B8C-83A1-F6EECF244321}">
                <p14:modId xmlns:p14="http://schemas.microsoft.com/office/powerpoint/2010/main" val="2514523163"/>
              </p:ext>
            </p:extLst>
          </p:nvPr>
        </p:nvGraphicFramePr>
        <p:xfrm>
          <a:off x="0" y="2749156"/>
          <a:ext cx="4605349" cy="2285433"/>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687545" y="2683843"/>
            <a:ext cx="3045193" cy="322845"/>
          </a:xfrm>
          <a:prstGeom prst="rect">
            <a:avLst/>
          </a:prstGeom>
        </p:spPr>
        <p:txBody>
          <a:bodyPr wrap="none">
            <a:spAutoFit/>
          </a:bodyPr>
          <a:lstStyle/>
          <a:p>
            <a:pPr algn="ctr">
              <a:lnSpc>
                <a:spcPct val="107000"/>
              </a:lnSpc>
              <a:spcAft>
                <a:spcPts val="800"/>
              </a:spcAft>
            </a:pPr>
            <a:r>
              <a:rPr lang="en-ZA" sz="1400" b="1" dirty="0">
                <a:latin typeface="Calibri" panose="020F0502020204030204" pitchFamily="34" charset="0"/>
                <a:ea typeface="Calibri" panose="020F0502020204030204" pitchFamily="34" charset="0"/>
                <a:cs typeface="Times New Roman" panose="02020603050405020304" pitchFamily="18" charset="0"/>
              </a:rPr>
              <a:t>Unemployment rate by sex (15+ years)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284220" y="2129541"/>
            <a:ext cx="3138055" cy="369332"/>
          </a:xfrm>
          <a:prstGeom prst="rect">
            <a:avLst/>
          </a:prstGeom>
          <a:noFill/>
        </p:spPr>
        <p:txBody>
          <a:bodyPr wrap="square" rtlCol="0">
            <a:spAutoFit/>
          </a:bodyPr>
          <a:lstStyle/>
          <a:p>
            <a:r>
              <a:rPr lang="en-ZA" b="1" i="1" dirty="0">
                <a:solidFill>
                  <a:schemeClr val="tx2"/>
                </a:solidFill>
              </a:rPr>
              <a:t>1. Data Accuracy</a:t>
            </a:r>
          </a:p>
        </p:txBody>
      </p:sp>
      <p:sp>
        <p:nvSpPr>
          <p:cNvPr id="9" name="TextBox 8"/>
          <p:cNvSpPr txBox="1"/>
          <p:nvPr/>
        </p:nvSpPr>
        <p:spPr>
          <a:xfrm>
            <a:off x="505028" y="5233676"/>
            <a:ext cx="3138055" cy="369332"/>
          </a:xfrm>
          <a:prstGeom prst="rect">
            <a:avLst/>
          </a:prstGeom>
          <a:noFill/>
        </p:spPr>
        <p:txBody>
          <a:bodyPr wrap="square" rtlCol="0">
            <a:spAutoFit/>
          </a:bodyPr>
          <a:lstStyle/>
          <a:p>
            <a:r>
              <a:rPr lang="en-ZA" b="1" i="1" dirty="0" smtClean="0">
                <a:solidFill>
                  <a:schemeClr val="tx2"/>
                </a:solidFill>
              </a:rPr>
              <a:t>2. Availability</a:t>
            </a:r>
            <a:endParaRPr lang="en-ZA" b="1" i="1" dirty="0">
              <a:solidFill>
                <a:schemeClr val="tx2"/>
              </a:solidFill>
            </a:endParaRPr>
          </a:p>
        </p:txBody>
      </p:sp>
      <p:sp>
        <p:nvSpPr>
          <p:cNvPr id="7" name="Rectangle 6"/>
          <p:cNvSpPr/>
          <p:nvPr/>
        </p:nvSpPr>
        <p:spPr>
          <a:xfrm>
            <a:off x="5031119" y="3033704"/>
            <a:ext cx="3937107" cy="784830"/>
          </a:xfrm>
          <a:prstGeom prst="rect">
            <a:avLst/>
          </a:prstGeom>
        </p:spPr>
        <p:txBody>
          <a:bodyPr wrap="square">
            <a:spAutoFit/>
          </a:bodyPr>
          <a:lstStyle/>
          <a:p>
            <a:pPr>
              <a:lnSpc>
                <a:spcPct val="125000"/>
              </a:lnSpc>
              <a:spcBef>
                <a:spcPts val="1800"/>
              </a:spcBef>
              <a:spcAft>
                <a:spcPts val="1200"/>
              </a:spcAft>
            </a:pPr>
            <a:r>
              <a:rPr lang="en-GB" b="1" i="1" dirty="0" smtClean="0">
                <a:solidFill>
                  <a:srgbClr val="3F4855">
                    <a:lumMod val="60000"/>
                    <a:lumOff val="40000"/>
                  </a:srgbClr>
                </a:solidFill>
              </a:rPr>
              <a:t>No data was supplied on the country page; hence, no comparisons. </a:t>
            </a:r>
            <a:endParaRPr lang="en-ZA" b="1" i="1" dirty="0">
              <a:solidFill>
                <a:srgbClr val="3F4855">
                  <a:lumMod val="60000"/>
                  <a:lumOff val="40000"/>
                </a:srgbClr>
              </a:solidFill>
            </a:endParaRPr>
          </a:p>
        </p:txBody>
      </p:sp>
      <p:sp>
        <p:nvSpPr>
          <p:cNvPr id="10" name="Rectangle 9"/>
          <p:cNvSpPr/>
          <p:nvPr/>
        </p:nvSpPr>
        <p:spPr>
          <a:xfrm>
            <a:off x="447679" y="5483959"/>
            <a:ext cx="8520547" cy="784830"/>
          </a:xfrm>
          <a:prstGeom prst="rect">
            <a:avLst/>
          </a:prstGeom>
        </p:spPr>
        <p:txBody>
          <a:bodyPr wrap="square">
            <a:spAutoFit/>
          </a:bodyPr>
          <a:lstStyle/>
          <a:p>
            <a:pPr algn="just">
              <a:lnSpc>
                <a:spcPct val="125000"/>
              </a:lnSpc>
              <a:spcAft>
                <a:spcPts val="1200"/>
              </a:spcAft>
            </a:pPr>
            <a:r>
              <a:rPr lang="en-GB" b="1" i="1" dirty="0">
                <a:solidFill>
                  <a:srgbClr val="3F4855">
                    <a:lumMod val="60000"/>
                    <a:lumOff val="40000"/>
                  </a:srgbClr>
                </a:solidFill>
              </a:rPr>
              <a:t>The data source for this indicator is the Quarterly Labour Force Survey (QLFS) published by the NSO.</a:t>
            </a:r>
            <a:endParaRPr lang="en-ZA" b="1" i="1" dirty="0">
              <a:solidFill>
                <a:srgbClr val="3F4855">
                  <a:lumMod val="60000"/>
                  <a:lumOff val="40000"/>
                </a:srgbClr>
              </a:solidFill>
            </a:endParaRPr>
          </a:p>
        </p:txBody>
      </p:sp>
      <p:sp>
        <p:nvSpPr>
          <p:cNvPr id="12" name="Rectangle 11"/>
          <p:cNvSpPr/>
          <p:nvPr/>
        </p:nvSpPr>
        <p:spPr>
          <a:xfrm>
            <a:off x="917116" y="975204"/>
            <a:ext cx="4508927" cy="523220"/>
          </a:xfrm>
          <a:prstGeom prst="rect">
            <a:avLst/>
          </a:prstGeom>
        </p:spPr>
        <p:txBody>
          <a:bodyPr wrap="none">
            <a:spAutoFit/>
          </a:bodyPr>
          <a:lstStyle/>
          <a:p>
            <a:r>
              <a:rPr lang="en-GB" sz="2800" b="1" dirty="0"/>
              <a:t>The SDG economic indicators</a:t>
            </a:r>
          </a:p>
        </p:txBody>
      </p:sp>
    </p:spTree>
    <p:extLst>
      <p:ext uri="{BB962C8B-B14F-4D97-AF65-F5344CB8AC3E}">
        <p14:creationId xmlns:p14="http://schemas.microsoft.com/office/powerpoint/2010/main" val="382276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158" y="1582464"/>
            <a:ext cx="8624454" cy="646331"/>
          </a:xfrm>
          <a:prstGeom prst="rect">
            <a:avLst/>
          </a:prstGeom>
        </p:spPr>
        <p:txBody>
          <a:bodyPr wrap="square">
            <a:spAutoFit/>
          </a:bodyPr>
          <a:lstStyle/>
          <a:p>
            <a:r>
              <a:rPr lang="en-ZA" dirty="0"/>
              <a:t>8.7.1 Proportion and number of children aged 5 – 17 years engaged in child labour, by sex and age</a:t>
            </a:r>
          </a:p>
        </p:txBody>
      </p:sp>
      <p:graphicFrame>
        <p:nvGraphicFramePr>
          <p:cNvPr id="5" name="Chart 4"/>
          <p:cNvGraphicFramePr/>
          <p:nvPr>
            <p:extLst>
              <p:ext uri="{D42A27DB-BD31-4B8C-83A1-F6EECF244321}">
                <p14:modId xmlns:p14="http://schemas.microsoft.com/office/powerpoint/2010/main" val="1604824538"/>
              </p:ext>
            </p:extLst>
          </p:nvPr>
        </p:nvGraphicFramePr>
        <p:xfrm>
          <a:off x="162158" y="2753659"/>
          <a:ext cx="5019675" cy="173926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096754" y="2616923"/>
            <a:ext cx="3874779" cy="273473"/>
          </a:xfrm>
          <a:prstGeom prst="rect">
            <a:avLst/>
          </a:prstGeom>
        </p:spPr>
        <p:txBody>
          <a:bodyPr wrap="none">
            <a:spAutoFit/>
          </a:bodyPr>
          <a:lstStyle/>
          <a:p>
            <a:pPr algn="ctr">
              <a:lnSpc>
                <a:spcPct val="107000"/>
              </a:lnSpc>
              <a:spcAft>
                <a:spcPts val="800"/>
              </a:spcAft>
            </a:pPr>
            <a:r>
              <a:rPr lang="en-ZA" sz="1100" b="1" dirty="0">
                <a:latin typeface="Calibri" panose="020F0502020204030204" pitchFamily="34" charset="0"/>
                <a:ea typeface="Calibri" panose="020F0502020204030204" pitchFamily="34" charset="0"/>
                <a:cs typeface="Times New Roman" panose="02020603050405020304" pitchFamily="18" charset="0"/>
              </a:rPr>
              <a:t>Percentage of children aged 7–17 years engaged in child labour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296138" y="2147576"/>
            <a:ext cx="3138055" cy="369332"/>
          </a:xfrm>
          <a:prstGeom prst="rect">
            <a:avLst/>
          </a:prstGeom>
          <a:noFill/>
        </p:spPr>
        <p:txBody>
          <a:bodyPr wrap="square" rtlCol="0">
            <a:spAutoFit/>
          </a:bodyPr>
          <a:lstStyle/>
          <a:p>
            <a:r>
              <a:rPr lang="en-ZA" b="1" i="1" dirty="0">
                <a:solidFill>
                  <a:schemeClr val="tx2"/>
                </a:solidFill>
              </a:rPr>
              <a:t>1. Data Accuracy</a:t>
            </a:r>
            <a:r>
              <a:rPr lang="en-ZA" b="1" i="1" dirty="0" smtClean="0">
                <a:solidFill>
                  <a:srgbClr val="3F4855">
                    <a:lumMod val="60000"/>
                    <a:lumOff val="40000"/>
                  </a:srgbClr>
                </a:solidFill>
              </a:rPr>
              <a:t> </a:t>
            </a:r>
            <a:endParaRPr lang="en-ZA" b="1" i="1" dirty="0">
              <a:solidFill>
                <a:schemeClr val="tx2"/>
              </a:solidFill>
            </a:endParaRPr>
          </a:p>
        </p:txBody>
      </p:sp>
      <p:sp>
        <p:nvSpPr>
          <p:cNvPr id="7" name="Rectangle 6"/>
          <p:cNvSpPr/>
          <p:nvPr/>
        </p:nvSpPr>
        <p:spPr>
          <a:xfrm>
            <a:off x="5315813" y="2432257"/>
            <a:ext cx="3692003" cy="784830"/>
          </a:xfrm>
          <a:prstGeom prst="rect">
            <a:avLst/>
          </a:prstGeom>
        </p:spPr>
        <p:txBody>
          <a:bodyPr wrap="square">
            <a:spAutoFit/>
          </a:bodyPr>
          <a:lstStyle/>
          <a:p>
            <a:pPr>
              <a:lnSpc>
                <a:spcPct val="125000"/>
              </a:lnSpc>
              <a:spcBef>
                <a:spcPts val="1800"/>
              </a:spcBef>
              <a:spcAft>
                <a:spcPts val="1200"/>
              </a:spcAft>
            </a:pPr>
            <a:r>
              <a:rPr lang="en-GB" b="1" i="1" dirty="0">
                <a:solidFill>
                  <a:srgbClr val="3F4855">
                    <a:lumMod val="60000"/>
                    <a:lumOff val="40000"/>
                  </a:srgbClr>
                </a:solidFill>
              </a:rPr>
              <a:t>No data was supplied on the country page; hence, no comparisons. </a:t>
            </a:r>
            <a:endParaRPr lang="en-ZA" b="1" i="1" dirty="0">
              <a:solidFill>
                <a:srgbClr val="3F4855">
                  <a:lumMod val="60000"/>
                  <a:lumOff val="40000"/>
                </a:srgbClr>
              </a:solidFill>
            </a:endParaRPr>
          </a:p>
        </p:txBody>
      </p:sp>
      <p:sp>
        <p:nvSpPr>
          <p:cNvPr id="9" name="TextBox 8"/>
          <p:cNvSpPr txBox="1"/>
          <p:nvPr/>
        </p:nvSpPr>
        <p:spPr>
          <a:xfrm>
            <a:off x="296137" y="4690911"/>
            <a:ext cx="3138055" cy="369332"/>
          </a:xfrm>
          <a:prstGeom prst="rect">
            <a:avLst/>
          </a:prstGeom>
          <a:noFill/>
        </p:spPr>
        <p:txBody>
          <a:bodyPr wrap="square" rtlCol="0">
            <a:spAutoFit/>
          </a:bodyPr>
          <a:lstStyle/>
          <a:p>
            <a:r>
              <a:rPr lang="en-ZA" b="1" i="1" dirty="0" smtClean="0">
                <a:solidFill>
                  <a:schemeClr val="tx2"/>
                </a:solidFill>
              </a:rPr>
              <a:t>2. Availability</a:t>
            </a:r>
            <a:endParaRPr lang="en-ZA" b="1" i="1" dirty="0">
              <a:solidFill>
                <a:schemeClr val="tx2"/>
              </a:solidFill>
            </a:endParaRPr>
          </a:p>
        </p:txBody>
      </p:sp>
      <p:sp>
        <p:nvSpPr>
          <p:cNvPr id="10" name="Rectangle 9"/>
          <p:cNvSpPr/>
          <p:nvPr/>
        </p:nvSpPr>
        <p:spPr>
          <a:xfrm>
            <a:off x="162158" y="5148483"/>
            <a:ext cx="8711678" cy="784830"/>
          </a:xfrm>
          <a:prstGeom prst="rect">
            <a:avLst/>
          </a:prstGeom>
        </p:spPr>
        <p:txBody>
          <a:bodyPr wrap="square">
            <a:spAutoFit/>
          </a:bodyPr>
          <a:lstStyle/>
          <a:p>
            <a:pPr algn="just">
              <a:lnSpc>
                <a:spcPct val="125000"/>
              </a:lnSpc>
              <a:spcAft>
                <a:spcPts val="1200"/>
              </a:spcAft>
            </a:pPr>
            <a:r>
              <a:rPr lang="en-GB" b="1" i="1" dirty="0">
                <a:solidFill>
                  <a:srgbClr val="3F4855">
                    <a:lumMod val="60000"/>
                    <a:lumOff val="40000"/>
                  </a:srgbClr>
                </a:solidFill>
              </a:rPr>
              <a:t>The data source for this indicator is the Survey of Activities of Young People, published by the NSO.</a:t>
            </a:r>
            <a:endParaRPr lang="en-ZA" b="1" i="1" dirty="0">
              <a:solidFill>
                <a:srgbClr val="3F4855">
                  <a:lumMod val="60000"/>
                  <a:lumOff val="40000"/>
                </a:srgbClr>
              </a:solidFill>
            </a:endParaRPr>
          </a:p>
        </p:txBody>
      </p:sp>
      <p:sp>
        <p:nvSpPr>
          <p:cNvPr id="12" name="Rectangle 11"/>
          <p:cNvSpPr/>
          <p:nvPr/>
        </p:nvSpPr>
        <p:spPr>
          <a:xfrm>
            <a:off x="917116" y="975204"/>
            <a:ext cx="4508927" cy="523220"/>
          </a:xfrm>
          <a:prstGeom prst="rect">
            <a:avLst/>
          </a:prstGeom>
        </p:spPr>
        <p:txBody>
          <a:bodyPr wrap="none">
            <a:spAutoFit/>
          </a:bodyPr>
          <a:lstStyle/>
          <a:p>
            <a:r>
              <a:rPr lang="en-GB" sz="2800" b="1" dirty="0"/>
              <a:t>The SDG economic indicators</a:t>
            </a:r>
          </a:p>
        </p:txBody>
      </p:sp>
    </p:spTree>
    <p:extLst>
      <p:ext uri="{BB962C8B-B14F-4D97-AF65-F5344CB8AC3E}">
        <p14:creationId xmlns:p14="http://schemas.microsoft.com/office/powerpoint/2010/main" val="217940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139" y="1608367"/>
            <a:ext cx="8780318" cy="369332"/>
          </a:xfrm>
          <a:prstGeom prst="rect">
            <a:avLst/>
          </a:prstGeom>
        </p:spPr>
        <p:txBody>
          <a:bodyPr wrap="square">
            <a:spAutoFit/>
          </a:bodyPr>
          <a:lstStyle/>
          <a:p>
            <a:r>
              <a:rPr lang="en-ZA" dirty="0"/>
              <a:t>8.8.1 Frequency rates of fatal and non-fatal occupational injuries, by sex and migrant status</a:t>
            </a:r>
          </a:p>
        </p:txBody>
      </p:sp>
      <p:graphicFrame>
        <p:nvGraphicFramePr>
          <p:cNvPr id="5" name="Table 4"/>
          <p:cNvGraphicFramePr>
            <a:graphicFrameLocks noGrp="1"/>
          </p:cNvGraphicFramePr>
          <p:nvPr>
            <p:extLst>
              <p:ext uri="{D42A27DB-BD31-4B8C-83A1-F6EECF244321}">
                <p14:modId xmlns:p14="http://schemas.microsoft.com/office/powerpoint/2010/main" val="688094359"/>
              </p:ext>
            </p:extLst>
          </p:nvPr>
        </p:nvGraphicFramePr>
        <p:xfrm>
          <a:off x="296139" y="3117131"/>
          <a:ext cx="4327815" cy="1481079"/>
        </p:xfrm>
        <a:graphic>
          <a:graphicData uri="http://schemas.openxmlformats.org/drawingml/2006/table">
            <a:tbl>
              <a:tblPr firstRow="1" firstCol="1" bandRow="1">
                <a:tableStyleId>{5C22544A-7EE6-4342-B048-85BDC9FD1C3A}</a:tableStyleId>
              </a:tblPr>
              <a:tblGrid>
                <a:gridCol w="688711"/>
                <a:gridCol w="1058700"/>
                <a:gridCol w="1340307"/>
                <a:gridCol w="1240097"/>
              </a:tblGrid>
              <a:tr h="554757">
                <a:tc>
                  <a:txBody>
                    <a:bodyPr/>
                    <a:lstStyle/>
                    <a:p>
                      <a:pPr>
                        <a:lnSpc>
                          <a:spcPct val="107000"/>
                        </a:lnSpc>
                      </a:pPr>
                      <a:endParaRPr lang="en-ZA" sz="1100" dirty="0">
                        <a:effectLst/>
                        <a:latin typeface="Calibri" panose="020F0502020204030204" pitchFamily="34" charset="0"/>
                      </a:endParaRPr>
                    </a:p>
                  </a:txBody>
                  <a:tcPr marL="68580" marR="68580" marT="0" marB="0" anchor="ctr"/>
                </a:tc>
                <a:tc>
                  <a:txBody>
                    <a:bodyPr/>
                    <a:lstStyle/>
                    <a:p>
                      <a:pPr algn="ctr">
                        <a:lnSpc>
                          <a:spcPct val="107000"/>
                        </a:lnSpc>
                        <a:spcBef>
                          <a:spcPts val="300"/>
                        </a:spcBef>
                        <a:spcAft>
                          <a:spcPts val="0"/>
                        </a:spcAft>
                      </a:pPr>
                      <a:r>
                        <a:rPr lang="en-GB" sz="1100" dirty="0">
                          <a:effectLst/>
                        </a:rPr>
                        <a:t> </a:t>
                      </a:r>
                      <a:endParaRPr lang="en-ZA" sz="1100" dirty="0">
                        <a:effectLst/>
                      </a:endParaRPr>
                    </a:p>
                    <a:p>
                      <a:pPr algn="ctr">
                        <a:lnSpc>
                          <a:spcPct val="107000"/>
                        </a:lnSpc>
                        <a:spcBef>
                          <a:spcPts val="300"/>
                        </a:spcBef>
                        <a:spcAft>
                          <a:spcPts val="0"/>
                        </a:spcAft>
                      </a:pPr>
                      <a:r>
                        <a:rPr lang="en-GB" sz="1100" dirty="0">
                          <a:effectLst/>
                        </a:rPr>
                        <a:t>2014</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0"/>
                        </a:spcAft>
                      </a:pPr>
                      <a:r>
                        <a:rPr lang="en-GB" sz="1100" dirty="0">
                          <a:effectLst/>
                        </a:rPr>
                        <a:t> </a:t>
                      </a:r>
                      <a:endParaRPr lang="en-ZA" sz="1100" dirty="0">
                        <a:effectLst/>
                      </a:endParaRPr>
                    </a:p>
                    <a:p>
                      <a:pPr algn="ctr">
                        <a:lnSpc>
                          <a:spcPct val="107000"/>
                        </a:lnSpc>
                        <a:spcBef>
                          <a:spcPts val="300"/>
                        </a:spcBef>
                        <a:spcAft>
                          <a:spcPts val="0"/>
                        </a:spcAft>
                      </a:pPr>
                      <a:r>
                        <a:rPr lang="en-GB" sz="1100" dirty="0">
                          <a:effectLst/>
                        </a:rPr>
                        <a:t>2015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0"/>
                        </a:spcAft>
                      </a:pPr>
                      <a:r>
                        <a:rPr lang="en-GB" sz="1100" dirty="0">
                          <a:effectLst/>
                        </a:rPr>
                        <a:t> </a:t>
                      </a:r>
                      <a:endParaRPr lang="en-ZA" sz="1100" dirty="0">
                        <a:effectLst/>
                      </a:endParaRPr>
                    </a:p>
                    <a:p>
                      <a:pPr algn="ctr">
                        <a:lnSpc>
                          <a:spcPct val="107000"/>
                        </a:lnSpc>
                        <a:spcBef>
                          <a:spcPts val="300"/>
                        </a:spcBef>
                        <a:spcAft>
                          <a:spcPts val="0"/>
                        </a:spcAft>
                      </a:pPr>
                      <a:r>
                        <a:rPr lang="en-GB" sz="1100" dirty="0">
                          <a:effectLst/>
                        </a:rPr>
                        <a:t>2016</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8774">
                <a:tc>
                  <a:txBody>
                    <a:bodyPr/>
                    <a:lstStyle/>
                    <a:p>
                      <a:pPr>
                        <a:lnSpc>
                          <a:spcPct val="107000"/>
                        </a:lnSpc>
                        <a:spcBef>
                          <a:spcPts val="300"/>
                        </a:spcBef>
                        <a:spcAft>
                          <a:spcPts val="0"/>
                        </a:spcAft>
                      </a:pPr>
                      <a:r>
                        <a:rPr lang="en-GB" sz="1100">
                          <a:effectLst/>
                        </a:rPr>
                        <a:t>Male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Bef>
                          <a:spcPts val="300"/>
                        </a:spcBef>
                        <a:spcAft>
                          <a:spcPts val="0"/>
                        </a:spcAft>
                      </a:pPr>
                      <a:r>
                        <a:rPr lang="en-GB" sz="1100">
                          <a:effectLst/>
                        </a:rPr>
                        <a:t>8 049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Bef>
                          <a:spcPts val="300"/>
                        </a:spcBef>
                        <a:spcAft>
                          <a:spcPts val="0"/>
                        </a:spcAft>
                      </a:pPr>
                      <a:r>
                        <a:rPr lang="en-GB" sz="1100">
                          <a:effectLst/>
                        </a:rPr>
                        <a:t>7 806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Bef>
                          <a:spcPts val="300"/>
                        </a:spcBef>
                        <a:spcAft>
                          <a:spcPts val="0"/>
                        </a:spcAft>
                      </a:pPr>
                      <a:r>
                        <a:rPr lang="en-GB" sz="1100">
                          <a:effectLst/>
                        </a:rPr>
                        <a:t>7 696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8774">
                <a:tc>
                  <a:txBody>
                    <a:bodyPr/>
                    <a:lstStyle/>
                    <a:p>
                      <a:pPr>
                        <a:lnSpc>
                          <a:spcPct val="107000"/>
                        </a:lnSpc>
                        <a:spcBef>
                          <a:spcPts val="300"/>
                        </a:spcBef>
                        <a:spcAft>
                          <a:spcPts val="0"/>
                        </a:spcAft>
                      </a:pPr>
                      <a:r>
                        <a:rPr lang="en-GB" sz="1100">
                          <a:effectLst/>
                        </a:rPr>
                        <a:t>Female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Bef>
                          <a:spcPts val="300"/>
                        </a:spcBef>
                        <a:spcAft>
                          <a:spcPts val="0"/>
                        </a:spcAft>
                      </a:pPr>
                      <a:r>
                        <a:rPr lang="en-GB" sz="1100" dirty="0">
                          <a:effectLst/>
                        </a:rPr>
                        <a:t>638</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Bef>
                          <a:spcPts val="300"/>
                        </a:spcBef>
                        <a:spcAft>
                          <a:spcPts val="0"/>
                        </a:spcAft>
                      </a:pPr>
                      <a:r>
                        <a:rPr lang="en-GB" sz="1100">
                          <a:effectLst/>
                        </a:rPr>
                        <a:t>666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Bef>
                          <a:spcPts val="300"/>
                        </a:spcBef>
                        <a:spcAft>
                          <a:spcPts val="0"/>
                        </a:spcAft>
                      </a:pPr>
                      <a:r>
                        <a:rPr lang="en-GB" sz="1100">
                          <a:effectLst/>
                        </a:rPr>
                        <a:t>629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8774">
                <a:tc>
                  <a:txBody>
                    <a:bodyPr/>
                    <a:lstStyle/>
                    <a:p>
                      <a:pPr>
                        <a:lnSpc>
                          <a:spcPct val="107000"/>
                        </a:lnSpc>
                        <a:spcBef>
                          <a:spcPts val="300"/>
                        </a:spcBef>
                        <a:spcAft>
                          <a:spcPts val="0"/>
                        </a:spcAft>
                      </a:pPr>
                      <a:r>
                        <a:rPr lang="en-GB" sz="1100">
                          <a:effectLst/>
                        </a:rPr>
                        <a:t>Total</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Bef>
                          <a:spcPts val="300"/>
                        </a:spcBef>
                        <a:spcAft>
                          <a:spcPts val="0"/>
                        </a:spcAft>
                      </a:pPr>
                      <a:r>
                        <a:rPr lang="en-GB" sz="1100">
                          <a:effectLst/>
                        </a:rPr>
                        <a:t>8 687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Bef>
                          <a:spcPts val="300"/>
                        </a:spcBef>
                        <a:spcAft>
                          <a:spcPts val="0"/>
                        </a:spcAft>
                      </a:pPr>
                      <a:r>
                        <a:rPr lang="en-GB" sz="1100" dirty="0">
                          <a:effectLst/>
                        </a:rPr>
                        <a:t>8 472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Bef>
                          <a:spcPts val="300"/>
                        </a:spcBef>
                        <a:spcAft>
                          <a:spcPts val="0"/>
                        </a:spcAft>
                      </a:pPr>
                      <a:r>
                        <a:rPr lang="en-GB" sz="1100" dirty="0">
                          <a:effectLst/>
                        </a:rPr>
                        <a:t>8 325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 name="Rectangle 5"/>
          <p:cNvSpPr/>
          <p:nvPr/>
        </p:nvSpPr>
        <p:spPr>
          <a:xfrm>
            <a:off x="0" y="2548079"/>
            <a:ext cx="4696986" cy="553357"/>
          </a:xfrm>
          <a:prstGeom prst="rect">
            <a:avLst/>
          </a:prstGeom>
        </p:spPr>
        <p:txBody>
          <a:bodyPr wrap="square">
            <a:spAutoFit/>
          </a:bodyPr>
          <a:lstStyle/>
          <a:p>
            <a:pPr marL="270510" algn="ctr">
              <a:lnSpc>
                <a:spcPct val="107000"/>
              </a:lnSpc>
              <a:spcBef>
                <a:spcPts val="300"/>
              </a:spcBef>
              <a:spcAft>
                <a:spcPts val="800"/>
              </a:spcAft>
            </a:pPr>
            <a:r>
              <a:rPr lang="en-ZA" sz="1400" b="1" dirty="0">
                <a:latin typeface="Calibri" panose="020F0502020204030204" pitchFamily="34" charset="0"/>
                <a:ea typeface="Calibri" panose="020F0502020204030204" pitchFamily="34" charset="0"/>
                <a:cs typeface="Arial" panose="020B0604020202020204" pitchFamily="34" charset="0"/>
              </a:rPr>
              <a:t>Frequency rates of fatal and non-fatal occupational injuries of non-migrants by </a:t>
            </a:r>
            <a:r>
              <a:rPr lang="en-ZA" sz="1400" b="1" dirty="0" smtClean="0">
                <a:latin typeface="Calibri" panose="020F0502020204030204" pitchFamily="34" charset="0"/>
                <a:ea typeface="Calibri" panose="020F0502020204030204" pitchFamily="34" charset="0"/>
                <a:cs typeface="Arial" panose="020B0604020202020204" pitchFamily="34" charset="0"/>
              </a:rPr>
              <a:t>sex</a:t>
            </a:r>
            <a:r>
              <a:rPr lang="en-ZA" sz="1400" dirty="0">
                <a:latin typeface="Calibri" panose="020F0502020204030204" pitchFamily="34" charset="0"/>
                <a:ea typeface="Calibri" panose="020F0502020204030204" pitchFamily="34" charset="0"/>
                <a:cs typeface="Times New Roman" panose="02020603050405020304" pitchFamily="18" charset="0"/>
              </a:rPr>
              <a:t> </a:t>
            </a:r>
            <a:r>
              <a:rPr lang="en-ZA" sz="1400" b="1" dirty="0" smtClean="0">
                <a:latin typeface="Calibri" panose="020F0502020204030204" pitchFamily="34" charset="0"/>
                <a:ea typeface="Calibri" panose="020F0502020204030204" pitchFamily="34" charset="0"/>
                <a:cs typeface="Arial" panose="020B0604020202020204" pitchFamily="34" charset="0"/>
              </a:rPr>
              <a:t> </a:t>
            </a:r>
            <a:r>
              <a:rPr lang="en-ZA" sz="1400" b="1" dirty="0">
                <a:latin typeface="Calibri" panose="020F0502020204030204" pitchFamily="34" charset="0"/>
                <a:ea typeface="Calibri" panose="020F0502020204030204" pitchFamily="34" charset="0"/>
                <a:cs typeface="Arial" panose="020B0604020202020204" pitchFamily="34" charset="0"/>
              </a:rPr>
              <a:t>(per million)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296139" y="2051150"/>
            <a:ext cx="3138055" cy="369332"/>
          </a:xfrm>
          <a:prstGeom prst="rect">
            <a:avLst/>
          </a:prstGeom>
          <a:noFill/>
        </p:spPr>
        <p:txBody>
          <a:bodyPr wrap="square" rtlCol="0">
            <a:spAutoFit/>
          </a:bodyPr>
          <a:lstStyle/>
          <a:p>
            <a:r>
              <a:rPr lang="en-ZA" b="1" i="1" dirty="0">
                <a:solidFill>
                  <a:schemeClr val="tx2"/>
                </a:solidFill>
              </a:rPr>
              <a:t>1. Data Accuracy</a:t>
            </a:r>
          </a:p>
        </p:txBody>
      </p:sp>
      <p:sp>
        <p:nvSpPr>
          <p:cNvPr id="7" name="Rectangle 6"/>
          <p:cNvSpPr/>
          <p:nvPr/>
        </p:nvSpPr>
        <p:spPr>
          <a:xfrm>
            <a:off x="5730587" y="2977096"/>
            <a:ext cx="3132859" cy="1131079"/>
          </a:xfrm>
          <a:prstGeom prst="rect">
            <a:avLst/>
          </a:prstGeom>
        </p:spPr>
        <p:txBody>
          <a:bodyPr wrap="square">
            <a:spAutoFit/>
          </a:bodyPr>
          <a:lstStyle/>
          <a:p>
            <a:pPr>
              <a:lnSpc>
                <a:spcPct val="125000"/>
              </a:lnSpc>
              <a:spcBef>
                <a:spcPts val="1800"/>
              </a:spcBef>
              <a:spcAft>
                <a:spcPts val="1200"/>
              </a:spcAft>
            </a:pPr>
            <a:r>
              <a:rPr lang="en-GB" b="1" i="1" dirty="0">
                <a:solidFill>
                  <a:srgbClr val="3F4855">
                    <a:lumMod val="60000"/>
                    <a:lumOff val="40000"/>
                  </a:srgbClr>
                </a:solidFill>
              </a:rPr>
              <a:t>No data was supplied on the country page; hence, no comparisons. </a:t>
            </a:r>
            <a:endParaRPr lang="en-ZA" b="1" i="1" dirty="0">
              <a:solidFill>
                <a:srgbClr val="3F4855">
                  <a:lumMod val="60000"/>
                  <a:lumOff val="40000"/>
                </a:srgbClr>
              </a:solidFill>
            </a:endParaRPr>
          </a:p>
        </p:txBody>
      </p:sp>
      <p:sp>
        <p:nvSpPr>
          <p:cNvPr id="9" name="TextBox 8"/>
          <p:cNvSpPr txBox="1"/>
          <p:nvPr/>
        </p:nvSpPr>
        <p:spPr>
          <a:xfrm>
            <a:off x="296137" y="4919512"/>
            <a:ext cx="3138055" cy="369332"/>
          </a:xfrm>
          <a:prstGeom prst="rect">
            <a:avLst/>
          </a:prstGeom>
          <a:noFill/>
        </p:spPr>
        <p:txBody>
          <a:bodyPr wrap="square" rtlCol="0">
            <a:spAutoFit/>
          </a:bodyPr>
          <a:lstStyle/>
          <a:p>
            <a:r>
              <a:rPr lang="en-ZA" b="1" i="1" dirty="0" smtClean="0">
                <a:solidFill>
                  <a:schemeClr val="tx2"/>
                </a:solidFill>
              </a:rPr>
              <a:t>2. Availability</a:t>
            </a:r>
            <a:endParaRPr lang="en-ZA" b="1" i="1" dirty="0">
              <a:solidFill>
                <a:schemeClr val="tx2"/>
              </a:solidFill>
            </a:endParaRPr>
          </a:p>
        </p:txBody>
      </p:sp>
      <p:sp>
        <p:nvSpPr>
          <p:cNvPr id="10" name="Rectangle 9"/>
          <p:cNvSpPr/>
          <p:nvPr/>
        </p:nvSpPr>
        <p:spPr>
          <a:xfrm>
            <a:off x="296137" y="5387167"/>
            <a:ext cx="8567309" cy="784830"/>
          </a:xfrm>
          <a:prstGeom prst="rect">
            <a:avLst/>
          </a:prstGeom>
        </p:spPr>
        <p:txBody>
          <a:bodyPr wrap="square">
            <a:spAutoFit/>
          </a:bodyPr>
          <a:lstStyle/>
          <a:p>
            <a:pPr algn="just">
              <a:lnSpc>
                <a:spcPct val="125000"/>
              </a:lnSpc>
              <a:spcAft>
                <a:spcPts val="1200"/>
              </a:spcAft>
            </a:pPr>
            <a:r>
              <a:rPr lang="en-GB" b="1" i="1" dirty="0">
                <a:solidFill>
                  <a:srgbClr val="3F4855">
                    <a:lumMod val="60000"/>
                    <a:lumOff val="40000"/>
                  </a:srgbClr>
                </a:solidFill>
              </a:rPr>
              <a:t>The data source for this indicator is the </a:t>
            </a:r>
            <a:r>
              <a:rPr lang="en-GB" b="1" i="1" dirty="0" err="1">
                <a:solidFill>
                  <a:srgbClr val="3F4855">
                    <a:lumMod val="60000"/>
                    <a:lumOff val="40000"/>
                  </a:srgbClr>
                </a:solidFill>
              </a:rPr>
              <a:t>Umehluko</a:t>
            </a:r>
            <a:r>
              <a:rPr lang="en-GB" b="1" i="1" dirty="0">
                <a:solidFill>
                  <a:srgbClr val="3F4855">
                    <a:lumMod val="60000"/>
                    <a:lumOff val="40000"/>
                  </a:srgbClr>
                </a:solidFill>
              </a:rPr>
              <a:t> database from the Department of Labour.</a:t>
            </a:r>
            <a:endParaRPr lang="en-ZA" b="1" i="1" dirty="0">
              <a:solidFill>
                <a:srgbClr val="3F4855">
                  <a:lumMod val="60000"/>
                  <a:lumOff val="40000"/>
                </a:srgbClr>
              </a:solidFill>
            </a:endParaRPr>
          </a:p>
        </p:txBody>
      </p:sp>
      <p:sp>
        <p:nvSpPr>
          <p:cNvPr id="12" name="Rectangle 11"/>
          <p:cNvSpPr/>
          <p:nvPr/>
        </p:nvSpPr>
        <p:spPr>
          <a:xfrm>
            <a:off x="917116" y="975204"/>
            <a:ext cx="4508927" cy="523220"/>
          </a:xfrm>
          <a:prstGeom prst="rect">
            <a:avLst/>
          </a:prstGeom>
        </p:spPr>
        <p:txBody>
          <a:bodyPr wrap="none">
            <a:spAutoFit/>
          </a:bodyPr>
          <a:lstStyle/>
          <a:p>
            <a:r>
              <a:rPr lang="en-GB" sz="2800" b="1" dirty="0"/>
              <a:t>The SDG economic indicators</a:t>
            </a:r>
          </a:p>
        </p:txBody>
      </p:sp>
    </p:spTree>
    <p:extLst>
      <p:ext uri="{BB962C8B-B14F-4D97-AF65-F5344CB8AC3E}">
        <p14:creationId xmlns:p14="http://schemas.microsoft.com/office/powerpoint/2010/main" val="287881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1727" y="1586789"/>
            <a:ext cx="7523018" cy="369332"/>
          </a:xfrm>
          <a:prstGeom prst="rect">
            <a:avLst/>
          </a:prstGeom>
        </p:spPr>
        <p:txBody>
          <a:bodyPr wrap="square">
            <a:spAutoFit/>
          </a:bodyPr>
          <a:lstStyle/>
          <a:p>
            <a:r>
              <a:rPr lang="en-ZA" dirty="0"/>
              <a:t>9.5.1 Research and development expenditure as a percentage of GDP</a:t>
            </a:r>
          </a:p>
        </p:txBody>
      </p:sp>
      <p:graphicFrame>
        <p:nvGraphicFramePr>
          <p:cNvPr id="5" name="Chart 4"/>
          <p:cNvGraphicFramePr/>
          <p:nvPr>
            <p:extLst>
              <p:ext uri="{D42A27DB-BD31-4B8C-83A1-F6EECF244321}">
                <p14:modId xmlns:p14="http://schemas.microsoft.com/office/powerpoint/2010/main" val="663107123"/>
              </p:ext>
            </p:extLst>
          </p:nvPr>
        </p:nvGraphicFramePr>
        <p:xfrm>
          <a:off x="447679" y="2614449"/>
          <a:ext cx="4934812" cy="218635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11727" y="2112127"/>
            <a:ext cx="3138055" cy="369332"/>
          </a:xfrm>
          <a:prstGeom prst="rect">
            <a:avLst/>
          </a:prstGeom>
          <a:noFill/>
        </p:spPr>
        <p:txBody>
          <a:bodyPr wrap="square" rtlCol="0">
            <a:spAutoFit/>
          </a:bodyPr>
          <a:lstStyle/>
          <a:p>
            <a:r>
              <a:rPr lang="en-ZA" b="1" i="1" dirty="0">
                <a:solidFill>
                  <a:schemeClr val="tx2"/>
                </a:solidFill>
              </a:rPr>
              <a:t>1. Data Accuracy</a:t>
            </a:r>
          </a:p>
        </p:txBody>
      </p:sp>
      <p:sp>
        <p:nvSpPr>
          <p:cNvPr id="6" name="Rectangle 5"/>
          <p:cNvSpPr/>
          <p:nvPr/>
        </p:nvSpPr>
        <p:spPr>
          <a:xfrm>
            <a:off x="5143500" y="2650161"/>
            <a:ext cx="3823855" cy="1823576"/>
          </a:xfrm>
          <a:prstGeom prst="rect">
            <a:avLst/>
          </a:prstGeom>
        </p:spPr>
        <p:txBody>
          <a:bodyPr wrap="square">
            <a:spAutoFit/>
          </a:bodyPr>
          <a:lstStyle/>
          <a:p>
            <a:pPr algn="just">
              <a:lnSpc>
                <a:spcPct val="125000"/>
              </a:lnSpc>
              <a:spcBef>
                <a:spcPts val="1800"/>
              </a:spcBef>
              <a:spcAft>
                <a:spcPts val="1200"/>
              </a:spcAft>
            </a:pPr>
            <a:r>
              <a:rPr lang="en-GB" b="1" i="1" dirty="0">
                <a:solidFill>
                  <a:srgbClr val="3F4855">
                    <a:lumMod val="60000"/>
                    <a:lumOff val="40000"/>
                  </a:srgbClr>
                </a:solidFill>
              </a:rPr>
              <a:t>The country page data seems not to be accurately matching the Baseline Report , with 2010 to 2013 points extremely out of range when compared to those of official data. </a:t>
            </a:r>
            <a:endParaRPr lang="en-ZA" b="1" i="1" dirty="0">
              <a:solidFill>
                <a:srgbClr val="3F4855">
                  <a:lumMod val="60000"/>
                  <a:lumOff val="40000"/>
                </a:srgbClr>
              </a:solidFill>
            </a:endParaRPr>
          </a:p>
        </p:txBody>
      </p:sp>
      <p:sp>
        <p:nvSpPr>
          <p:cNvPr id="8" name="TextBox 7"/>
          <p:cNvSpPr txBox="1"/>
          <p:nvPr/>
        </p:nvSpPr>
        <p:spPr>
          <a:xfrm>
            <a:off x="296137" y="4933789"/>
            <a:ext cx="3138055" cy="369332"/>
          </a:xfrm>
          <a:prstGeom prst="rect">
            <a:avLst/>
          </a:prstGeom>
          <a:noFill/>
        </p:spPr>
        <p:txBody>
          <a:bodyPr wrap="square" rtlCol="0">
            <a:spAutoFit/>
          </a:bodyPr>
          <a:lstStyle/>
          <a:p>
            <a:r>
              <a:rPr lang="en-ZA" b="1" i="1" dirty="0" smtClean="0">
                <a:solidFill>
                  <a:schemeClr val="tx2"/>
                </a:solidFill>
              </a:rPr>
              <a:t>2. Availability</a:t>
            </a:r>
            <a:endParaRPr lang="en-ZA" b="1" i="1" dirty="0">
              <a:solidFill>
                <a:schemeClr val="tx2"/>
              </a:solidFill>
            </a:endParaRPr>
          </a:p>
        </p:txBody>
      </p:sp>
      <p:sp>
        <p:nvSpPr>
          <p:cNvPr id="9" name="Rectangle 8"/>
          <p:cNvSpPr/>
          <p:nvPr/>
        </p:nvSpPr>
        <p:spPr>
          <a:xfrm>
            <a:off x="311727" y="5436111"/>
            <a:ext cx="8655628" cy="784830"/>
          </a:xfrm>
          <a:prstGeom prst="rect">
            <a:avLst/>
          </a:prstGeom>
        </p:spPr>
        <p:txBody>
          <a:bodyPr wrap="square">
            <a:spAutoFit/>
          </a:bodyPr>
          <a:lstStyle/>
          <a:p>
            <a:pPr algn="just">
              <a:lnSpc>
                <a:spcPct val="125000"/>
              </a:lnSpc>
              <a:spcAft>
                <a:spcPts val="1200"/>
              </a:spcAft>
            </a:pPr>
            <a:r>
              <a:rPr lang="en-GB" b="1" i="1" dirty="0">
                <a:solidFill>
                  <a:srgbClr val="3F4855">
                    <a:lumMod val="60000"/>
                    <a:lumOff val="40000"/>
                  </a:srgbClr>
                </a:solidFill>
              </a:rPr>
              <a:t>The data source for this indicator is the Research and Development Survey (R&amp;D Survey) published biannually by the Department of Science and Technology (DST).</a:t>
            </a:r>
            <a:endParaRPr lang="en-ZA" b="1" i="1" dirty="0">
              <a:solidFill>
                <a:srgbClr val="3F4855">
                  <a:lumMod val="60000"/>
                  <a:lumOff val="40000"/>
                </a:srgbClr>
              </a:solidFill>
            </a:endParaRPr>
          </a:p>
        </p:txBody>
      </p:sp>
      <p:sp>
        <p:nvSpPr>
          <p:cNvPr id="11" name="Rectangle 10"/>
          <p:cNvSpPr/>
          <p:nvPr/>
        </p:nvSpPr>
        <p:spPr>
          <a:xfrm>
            <a:off x="917116" y="975204"/>
            <a:ext cx="4508927" cy="523220"/>
          </a:xfrm>
          <a:prstGeom prst="rect">
            <a:avLst/>
          </a:prstGeom>
        </p:spPr>
        <p:txBody>
          <a:bodyPr wrap="none">
            <a:spAutoFit/>
          </a:bodyPr>
          <a:lstStyle/>
          <a:p>
            <a:r>
              <a:rPr lang="en-GB" sz="2800" b="1" dirty="0"/>
              <a:t>The SDG economic indicators</a:t>
            </a:r>
          </a:p>
        </p:txBody>
      </p:sp>
    </p:spTree>
    <p:extLst>
      <p:ext uri="{BB962C8B-B14F-4D97-AF65-F5344CB8AC3E}">
        <p14:creationId xmlns:p14="http://schemas.microsoft.com/office/powerpoint/2010/main" val="381989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8763" y="1437918"/>
            <a:ext cx="7013864" cy="369332"/>
          </a:xfrm>
          <a:prstGeom prst="rect">
            <a:avLst/>
          </a:prstGeom>
        </p:spPr>
        <p:txBody>
          <a:bodyPr wrap="square">
            <a:spAutoFit/>
          </a:bodyPr>
          <a:lstStyle/>
          <a:p>
            <a:r>
              <a:rPr lang="en-ZA" dirty="0"/>
              <a:t>17.1.2 Proportion of domestic budget funded by domestic taxes</a:t>
            </a:r>
          </a:p>
        </p:txBody>
      </p:sp>
      <p:graphicFrame>
        <p:nvGraphicFramePr>
          <p:cNvPr id="5" name="Table 4"/>
          <p:cNvGraphicFramePr>
            <a:graphicFrameLocks noGrp="1"/>
          </p:cNvGraphicFramePr>
          <p:nvPr>
            <p:extLst>
              <p:ext uri="{D42A27DB-BD31-4B8C-83A1-F6EECF244321}">
                <p14:modId xmlns:p14="http://schemas.microsoft.com/office/powerpoint/2010/main" val="459549056"/>
              </p:ext>
            </p:extLst>
          </p:nvPr>
        </p:nvGraphicFramePr>
        <p:xfrm>
          <a:off x="403685" y="2821197"/>
          <a:ext cx="4987636" cy="1803642"/>
        </p:xfrm>
        <a:graphic>
          <a:graphicData uri="http://schemas.openxmlformats.org/drawingml/2006/table">
            <a:tbl>
              <a:tblPr firstRow="1" firstCol="1" bandRow="1">
                <a:tableStyleId>{5C22544A-7EE6-4342-B048-85BDC9FD1C3A}</a:tableStyleId>
              </a:tblPr>
              <a:tblGrid>
                <a:gridCol w="862861"/>
                <a:gridCol w="1375590"/>
                <a:gridCol w="1375590"/>
                <a:gridCol w="1373595"/>
              </a:tblGrid>
              <a:tr h="695146">
                <a:tc>
                  <a:txBody>
                    <a:bodyPr/>
                    <a:lstStyle/>
                    <a:p>
                      <a:pPr algn="ctr">
                        <a:lnSpc>
                          <a:spcPct val="107000"/>
                        </a:lnSpc>
                        <a:spcAft>
                          <a:spcPts val="0"/>
                        </a:spcAft>
                      </a:pPr>
                      <a:r>
                        <a:rPr lang="en-ZA" sz="1000" dirty="0">
                          <a:effectLst/>
                        </a:rPr>
                        <a:t>Fiscal year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000">
                          <a:effectLst/>
                        </a:rPr>
                        <a:t>Domestic budget      (R' million)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000">
                          <a:effectLst/>
                        </a:rPr>
                        <a:t>Domestic taxes        (R' million)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000">
                          <a:effectLst/>
                        </a:rPr>
                        <a:t>Total domestic tax /domestic budget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60024">
                <a:tc>
                  <a:txBody>
                    <a:bodyPr/>
                    <a:lstStyle/>
                    <a:p>
                      <a:pPr algn="ctr">
                        <a:lnSpc>
                          <a:spcPct val="107000"/>
                        </a:lnSpc>
                        <a:spcAft>
                          <a:spcPts val="0"/>
                        </a:spcAft>
                      </a:pPr>
                      <a:r>
                        <a:rPr lang="en-ZA" sz="1000">
                          <a:effectLst/>
                        </a:rPr>
                        <a:t>2013/14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ZA" sz="1000">
                          <a:effectLst/>
                        </a:rPr>
                        <a:t>1 048 794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1000">
                          <a:effectLst/>
                        </a:rPr>
                        <a:t>900 015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ZA" sz="1000">
                          <a:effectLst/>
                        </a:rPr>
                        <a:t>0,86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60024">
                <a:tc>
                  <a:txBody>
                    <a:bodyPr/>
                    <a:lstStyle/>
                    <a:p>
                      <a:pPr algn="ctr">
                        <a:lnSpc>
                          <a:spcPct val="107000"/>
                        </a:lnSpc>
                        <a:spcAft>
                          <a:spcPts val="0"/>
                        </a:spcAft>
                      </a:pPr>
                      <a:r>
                        <a:rPr lang="en-ZA" sz="1000">
                          <a:effectLst/>
                        </a:rPr>
                        <a:t>2014/15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ZA" sz="1000" dirty="0">
                          <a:effectLst/>
                        </a:rPr>
                        <a:t>1 133 304</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1000" dirty="0">
                          <a:effectLst/>
                        </a:rPr>
                        <a:t>986 295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ZA" sz="1000">
                          <a:effectLst/>
                        </a:rPr>
                        <a:t>0,87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8448">
                <a:tc>
                  <a:txBody>
                    <a:bodyPr/>
                    <a:lstStyle/>
                    <a:p>
                      <a:pPr algn="ctr">
                        <a:lnSpc>
                          <a:spcPct val="107000"/>
                        </a:lnSpc>
                        <a:spcAft>
                          <a:spcPts val="0"/>
                        </a:spcAft>
                      </a:pPr>
                      <a:r>
                        <a:rPr lang="en-ZA" sz="1000">
                          <a:effectLst/>
                        </a:rPr>
                        <a:t>2015/16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ZA" sz="1000">
                          <a:effectLst/>
                        </a:rPr>
                        <a:t>1 245 969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1000">
                          <a:effectLst/>
                        </a:rPr>
                        <a:t>1 069 983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ZA" sz="1000" dirty="0">
                          <a:effectLst/>
                        </a:rPr>
                        <a:t>0,86</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7" name="Text Box 2"/>
          <p:cNvSpPr txBox="1">
            <a:spLocks noChangeArrowheads="1"/>
          </p:cNvSpPr>
          <p:nvPr/>
        </p:nvSpPr>
        <p:spPr bwMode="auto">
          <a:xfrm>
            <a:off x="854043" y="2419138"/>
            <a:ext cx="4572000" cy="37973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ZA" sz="1400" b="1" dirty="0">
                <a:effectLst/>
                <a:latin typeface="Calibri" panose="020F0502020204030204" pitchFamily="34" charset="0"/>
                <a:ea typeface="Calibri" panose="020F0502020204030204" pitchFamily="34" charset="0"/>
                <a:cs typeface="Times New Roman" panose="02020603050405020304" pitchFamily="18" charset="0"/>
              </a:rPr>
              <a:t>Proportion of domestic budget funded by domestic taxes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p:cNvSpPr txBox="1"/>
          <p:nvPr/>
        </p:nvSpPr>
        <p:spPr>
          <a:xfrm>
            <a:off x="600939" y="1867706"/>
            <a:ext cx="3138055" cy="369332"/>
          </a:xfrm>
          <a:prstGeom prst="rect">
            <a:avLst/>
          </a:prstGeom>
          <a:noFill/>
        </p:spPr>
        <p:txBody>
          <a:bodyPr wrap="square" rtlCol="0">
            <a:spAutoFit/>
          </a:bodyPr>
          <a:lstStyle/>
          <a:p>
            <a:r>
              <a:rPr lang="en-ZA" b="1" i="1" dirty="0">
                <a:solidFill>
                  <a:schemeClr val="tx2"/>
                </a:solidFill>
              </a:rPr>
              <a:t>1. Data Accuracy</a:t>
            </a:r>
          </a:p>
        </p:txBody>
      </p:sp>
      <p:sp>
        <p:nvSpPr>
          <p:cNvPr id="8" name="TextBox 7"/>
          <p:cNvSpPr txBox="1"/>
          <p:nvPr/>
        </p:nvSpPr>
        <p:spPr>
          <a:xfrm>
            <a:off x="296137" y="4890941"/>
            <a:ext cx="3138055" cy="369332"/>
          </a:xfrm>
          <a:prstGeom prst="rect">
            <a:avLst/>
          </a:prstGeom>
          <a:noFill/>
        </p:spPr>
        <p:txBody>
          <a:bodyPr wrap="square" rtlCol="0">
            <a:spAutoFit/>
          </a:bodyPr>
          <a:lstStyle/>
          <a:p>
            <a:r>
              <a:rPr lang="en-ZA" b="1" i="1" dirty="0" smtClean="0">
                <a:solidFill>
                  <a:schemeClr val="tx2"/>
                </a:solidFill>
              </a:rPr>
              <a:t>2. Availability</a:t>
            </a:r>
            <a:endParaRPr lang="en-ZA" b="1" i="1" dirty="0">
              <a:solidFill>
                <a:schemeClr val="tx2"/>
              </a:solidFill>
            </a:endParaRPr>
          </a:p>
        </p:txBody>
      </p:sp>
      <p:sp>
        <p:nvSpPr>
          <p:cNvPr id="6" name="Rectangle 5"/>
          <p:cNvSpPr/>
          <p:nvPr/>
        </p:nvSpPr>
        <p:spPr>
          <a:xfrm>
            <a:off x="6099463" y="2782158"/>
            <a:ext cx="2826328" cy="1131079"/>
          </a:xfrm>
          <a:prstGeom prst="rect">
            <a:avLst/>
          </a:prstGeom>
        </p:spPr>
        <p:txBody>
          <a:bodyPr wrap="square">
            <a:spAutoFit/>
          </a:bodyPr>
          <a:lstStyle/>
          <a:p>
            <a:pPr>
              <a:lnSpc>
                <a:spcPct val="125000"/>
              </a:lnSpc>
              <a:spcBef>
                <a:spcPts val="1800"/>
              </a:spcBef>
              <a:spcAft>
                <a:spcPts val="1200"/>
              </a:spcAft>
            </a:pPr>
            <a:r>
              <a:rPr lang="en-GB" b="1" i="1" dirty="0" smtClean="0">
                <a:solidFill>
                  <a:srgbClr val="3F4855">
                    <a:lumMod val="60000"/>
                    <a:lumOff val="40000"/>
                  </a:srgbClr>
                </a:solidFill>
              </a:rPr>
              <a:t>No data was supplied on the country page; hence, no comparisons. </a:t>
            </a:r>
            <a:endParaRPr lang="en-ZA" b="1" i="1" dirty="0">
              <a:solidFill>
                <a:srgbClr val="3F4855">
                  <a:lumMod val="60000"/>
                  <a:lumOff val="40000"/>
                </a:srgbClr>
              </a:solidFill>
            </a:endParaRPr>
          </a:p>
        </p:txBody>
      </p:sp>
      <p:sp>
        <p:nvSpPr>
          <p:cNvPr id="10" name="Rectangle 9"/>
          <p:cNvSpPr/>
          <p:nvPr/>
        </p:nvSpPr>
        <p:spPr>
          <a:xfrm>
            <a:off x="197429" y="5336440"/>
            <a:ext cx="8739341" cy="784830"/>
          </a:xfrm>
          <a:prstGeom prst="rect">
            <a:avLst/>
          </a:prstGeom>
        </p:spPr>
        <p:txBody>
          <a:bodyPr wrap="square">
            <a:spAutoFit/>
          </a:bodyPr>
          <a:lstStyle/>
          <a:p>
            <a:pPr algn="just">
              <a:lnSpc>
                <a:spcPct val="125000"/>
              </a:lnSpc>
              <a:spcAft>
                <a:spcPts val="1200"/>
              </a:spcAft>
            </a:pPr>
            <a:r>
              <a:rPr lang="en-GB" b="1" i="1" dirty="0">
                <a:solidFill>
                  <a:srgbClr val="3F4855">
                    <a:lumMod val="60000"/>
                    <a:lumOff val="40000"/>
                  </a:srgbClr>
                </a:solidFill>
              </a:rPr>
              <a:t>The data source for this indicator is the Budget Review from National Treasury, which is published annually.</a:t>
            </a:r>
            <a:endParaRPr lang="en-ZA" b="1" i="1" dirty="0">
              <a:solidFill>
                <a:srgbClr val="3F4855">
                  <a:lumMod val="60000"/>
                  <a:lumOff val="40000"/>
                </a:srgbClr>
              </a:solidFill>
            </a:endParaRPr>
          </a:p>
        </p:txBody>
      </p:sp>
      <p:sp>
        <p:nvSpPr>
          <p:cNvPr id="12" name="Rectangle 11"/>
          <p:cNvSpPr/>
          <p:nvPr/>
        </p:nvSpPr>
        <p:spPr>
          <a:xfrm>
            <a:off x="917116" y="975204"/>
            <a:ext cx="4508927" cy="523220"/>
          </a:xfrm>
          <a:prstGeom prst="rect">
            <a:avLst/>
          </a:prstGeom>
        </p:spPr>
        <p:txBody>
          <a:bodyPr wrap="none">
            <a:spAutoFit/>
          </a:bodyPr>
          <a:lstStyle/>
          <a:p>
            <a:r>
              <a:rPr lang="en-GB" sz="2800" b="1" dirty="0"/>
              <a:t>The SDG economic indicators</a:t>
            </a:r>
          </a:p>
        </p:txBody>
      </p:sp>
    </p:spTree>
    <p:extLst>
      <p:ext uri="{BB962C8B-B14F-4D97-AF65-F5344CB8AC3E}">
        <p14:creationId xmlns:p14="http://schemas.microsoft.com/office/powerpoint/2010/main" val="17792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2348880"/>
            <a:ext cx="2232248" cy="461665"/>
          </a:xfrm>
          <a:prstGeom prst="rect">
            <a:avLst/>
          </a:prstGeom>
          <a:noFill/>
        </p:spPr>
        <p:txBody>
          <a:bodyPr wrap="square" rtlCol="0">
            <a:spAutoFit/>
          </a:bodyPr>
          <a:lstStyle/>
          <a:p>
            <a:r>
              <a:rPr lang="en-US" sz="1200" b="1" dirty="0" smtClean="0">
                <a:solidFill>
                  <a:schemeClr val="tx1">
                    <a:lumMod val="50000"/>
                    <a:lumOff val="50000"/>
                  </a:schemeClr>
                </a:solidFill>
              </a:rPr>
              <a:t>Appointment </a:t>
            </a:r>
          </a:p>
          <a:p>
            <a:r>
              <a:rPr lang="en-US" sz="1200" b="1" dirty="0" smtClean="0">
                <a:solidFill>
                  <a:schemeClr val="tx1">
                    <a:lumMod val="50000"/>
                    <a:lumOff val="50000"/>
                  </a:schemeClr>
                </a:solidFill>
              </a:rPr>
              <a:t>Advice-Accountability</a:t>
            </a:r>
            <a:endParaRPr lang="en-US" sz="1200" b="1" dirty="0">
              <a:solidFill>
                <a:schemeClr val="tx1">
                  <a:lumMod val="50000"/>
                  <a:lumOff val="50000"/>
                </a:schemeClr>
              </a:solidFill>
            </a:endParaRPr>
          </a:p>
        </p:txBody>
      </p:sp>
      <p:sp>
        <p:nvSpPr>
          <p:cNvPr id="3" name="TextBox 2"/>
          <p:cNvSpPr txBox="1"/>
          <p:nvPr/>
        </p:nvSpPr>
        <p:spPr>
          <a:xfrm>
            <a:off x="323528" y="4365104"/>
            <a:ext cx="2448272" cy="307777"/>
          </a:xfrm>
          <a:prstGeom prst="rect">
            <a:avLst/>
          </a:prstGeom>
          <a:solidFill>
            <a:srgbClr val="BBC99D"/>
          </a:solidFill>
        </p:spPr>
        <p:txBody>
          <a:bodyPr wrap="square" rtlCol="0">
            <a:spAutoFit/>
          </a:bodyPr>
          <a:lstStyle/>
          <a:p>
            <a:r>
              <a:rPr lang="en-US" sz="1400" dirty="0" smtClean="0">
                <a:solidFill>
                  <a:schemeClr val="bg1"/>
                </a:solidFill>
              </a:rPr>
              <a:t>Safeguards official statistics</a:t>
            </a:r>
            <a:endParaRPr lang="en-US" sz="1400" dirty="0">
              <a:solidFill>
                <a:schemeClr val="bg1"/>
              </a:solidFill>
            </a:endParaRPr>
          </a:p>
        </p:txBody>
      </p:sp>
      <p:sp>
        <p:nvSpPr>
          <p:cNvPr id="5" name="Rectangle 4"/>
          <p:cNvSpPr/>
          <p:nvPr/>
        </p:nvSpPr>
        <p:spPr>
          <a:xfrm>
            <a:off x="890472" y="943575"/>
            <a:ext cx="7500066" cy="523220"/>
          </a:xfrm>
          <a:prstGeom prst="rect">
            <a:avLst/>
          </a:prstGeom>
        </p:spPr>
        <p:txBody>
          <a:bodyPr wrap="none">
            <a:spAutoFit/>
          </a:bodyPr>
          <a:lstStyle/>
          <a:p>
            <a:r>
              <a:rPr lang="en-ZA" sz="2800" b="1" dirty="0"/>
              <a:t>Outline of the relationship between stakeholders</a:t>
            </a:r>
            <a:endParaRPr lang="en-US" sz="2800" b="1" dirty="0"/>
          </a:p>
        </p:txBody>
      </p:sp>
      <p:graphicFrame>
        <p:nvGraphicFramePr>
          <p:cNvPr id="6" name="Diagram 5"/>
          <p:cNvGraphicFramePr/>
          <p:nvPr>
            <p:extLst>
              <p:ext uri="{D42A27DB-BD31-4B8C-83A1-F6EECF244321}">
                <p14:modId xmlns:p14="http://schemas.microsoft.com/office/powerpoint/2010/main" val="1669128625"/>
              </p:ext>
            </p:extLst>
          </p:nvPr>
        </p:nvGraphicFramePr>
        <p:xfrm>
          <a:off x="1763688" y="1988840"/>
          <a:ext cx="5760640"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444208" y="4422824"/>
            <a:ext cx="2699792" cy="307777"/>
          </a:xfrm>
          <a:prstGeom prst="rect">
            <a:avLst/>
          </a:prstGeom>
          <a:solidFill>
            <a:srgbClr val="CA9B9A"/>
          </a:solidFill>
        </p:spPr>
        <p:txBody>
          <a:bodyPr wrap="square" rtlCol="0">
            <a:spAutoFit/>
          </a:bodyPr>
          <a:lstStyle/>
          <a:p>
            <a:r>
              <a:rPr lang="en-US" sz="1400" dirty="0" smtClean="0">
                <a:solidFill>
                  <a:schemeClr val="bg1"/>
                </a:solidFill>
              </a:rPr>
              <a:t>Coordinate statistical production</a:t>
            </a:r>
            <a:endParaRPr lang="en-US" sz="1400" dirty="0">
              <a:solidFill>
                <a:schemeClr val="bg1"/>
              </a:solidFill>
            </a:endParaRPr>
          </a:p>
        </p:txBody>
      </p:sp>
      <p:sp>
        <p:nvSpPr>
          <p:cNvPr id="8" name="TextBox 7"/>
          <p:cNvSpPr txBox="1"/>
          <p:nvPr/>
        </p:nvSpPr>
        <p:spPr>
          <a:xfrm>
            <a:off x="3635896" y="1700808"/>
            <a:ext cx="2088232" cy="307777"/>
          </a:xfrm>
          <a:prstGeom prst="rect">
            <a:avLst/>
          </a:prstGeom>
          <a:solidFill>
            <a:srgbClr val="C9E6EE"/>
          </a:solidFill>
        </p:spPr>
        <p:txBody>
          <a:bodyPr wrap="square" rtlCol="0">
            <a:spAutoFit/>
          </a:bodyPr>
          <a:lstStyle/>
          <a:p>
            <a:r>
              <a:rPr lang="en-US" sz="1400" dirty="0" smtClean="0">
                <a:solidFill>
                  <a:schemeClr val="bg1"/>
                </a:solidFill>
              </a:rPr>
              <a:t>Political responsibility</a:t>
            </a:r>
            <a:endParaRPr lang="en-US" sz="1400" dirty="0">
              <a:solidFill>
                <a:schemeClr val="bg1"/>
              </a:solidFill>
            </a:endParaRPr>
          </a:p>
        </p:txBody>
      </p:sp>
      <p:cxnSp>
        <p:nvCxnSpPr>
          <p:cNvPr id="9" name="Straight Arrow Connector 8"/>
          <p:cNvCxnSpPr/>
          <p:nvPr/>
        </p:nvCxnSpPr>
        <p:spPr>
          <a:xfrm>
            <a:off x="2771800" y="2564904"/>
            <a:ext cx="1368152" cy="1224136"/>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71600" y="2564904"/>
            <a:ext cx="1800200" cy="0"/>
          </a:xfrm>
          <a:prstGeom prst="line">
            <a:avLst/>
          </a:prstGeom>
          <a:ln>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220072" y="2492896"/>
            <a:ext cx="1296144" cy="1296144"/>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444208" y="2247255"/>
            <a:ext cx="1404664" cy="461665"/>
          </a:xfrm>
          <a:prstGeom prst="rect">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txBody>
          <a:bodyPr wrap="square" rtlCol="0">
            <a:spAutoFit/>
          </a:bodyPr>
          <a:lstStyle/>
          <a:p>
            <a:r>
              <a:rPr lang="en-US" sz="1200" b="1" dirty="0" smtClean="0">
                <a:solidFill>
                  <a:schemeClr val="tx1">
                    <a:lumMod val="50000"/>
                    <a:lumOff val="50000"/>
                  </a:schemeClr>
                </a:solidFill>
              </a:rPr>
              <a:t>Approval</a:t>
            </a:r>
          </a:p>
          <a:p>
            <a:r>
              <a:rPr lang="en-US" sz="1200" b="1" dirty="0" smtClean="0">
                <a:solidFill>
                  <a:schemeClr val="tx1">
                    <a:lumMod val="50000"/>
                    <a:lumOff val="50000"/>
                  </a:schemeClr>
                </a:solidFill>
              </a:rPr>
              <a:t>Accountability</a:t>
            </a:r>
            <a:endParaRPr lang="en-US" sz="1200" b="1" dirty="0">
              <a:solidFill>
                <a:schemeClr val="tx1">
                  <a:lumMod val="50000"/>
                  <a:lumOff val="50000"/>
                </a:schemeClr>
              </a:solidFill>
            </a:endParaRPr>
          </a:p>
        </p:txBody>
      </p:sp>
      <p:cxnSp>
        <p:nvCxnSpPr>
          <p:cNvPr id="13" name="Straight Connector 12"/>
          <p:cNvCxnSpPr/>
          <p:nvPr/>
        </p:nvCxnSpPr>
        <p:spPr>
          <a:xfrm>
            <a:off x="6516216" y="2492896"/>
            <a:ext cx="1152128"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71600" y="5445224"/>
            <a:ext cx="2232248" cy="461665"/>
          </a:xfrm>
          <a:prstGeom prst="rect">
            <a:avLst/>
          </a:prstGeom>
          <a:noFill/>
        </p:spPr>
        <p:txBody>
          <a:bodyPr wrap="square" rtlCol="0">
            <a:spAutoFit/>
          </a:bodyPr>
          <a:lstStyle/>
          <a:p>
            <a:r>
              <a:rPr lang="en-US" sz="1200" b="1" dirty="0" smtClean="0">
                <a:solidFill>
                  <a:schemeClr val="tx1">
                    <a:lumMod val="50000"/>
                    <a:lumOff val="50000"/>
                  </a:schemeClr>
                </a:solidFill>
              </a:rPr>
              <a:t>Consultation</a:t>
            </a:r>
          </a:p>
          <a:p>
            <a:r>
              <a:rPr lang="en-US" sz="1200" b="1" dirty="0" smtClean="0">
                <a:solidFill>
                  <a:schemeClr val="tx1">
                    <a:lumMod val="50000"/>
                    <a:lumOff val="50000"/>
                  </a:schemeClr>
                </a:solidFill>
              </a:rPr>
              <a:t>Advice-Accountability</a:t>
            </a:r>
            <a:endParaRPr lang="en-US" sz="1200" b="1" dirty="0">
              <a:solidFill>
                <a:schemeClr val="tx1">
                  <a:lumMod val="50000"/>
                  <a:lumOff val="50000"/>
                </a:schemeClr>
              </a:solidFill>
            </a:endParaRPr>
          </a:p>
        </p:txBody>
      </p:sp>
      <p:cxnSp>
        <p:nvCxnSpPr>
          <p:cNvPr id="15" name="Straight Connector 14"/>
          <p:cNvCxnSpPr/>
          <p:nvPr/>
        </p:nvCxnSpPr>
        <p:spPr>
          <a:xfrm>
            <a:off x="899592" y="5661248"/>
            <a:ext cx="1800200" cy="0"/>
          </a:xfrm>
          <a:prstGeom prst="line">
            <a:avLst/>
          </a:prstGeom>
          <a:ln>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699792" y="4725144"/>
            <a:ext cx="2016224" cy="936104"/>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38083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7679" y="2214460"/>
            <a:ext cx="8259903" cy="2443874"/>
          </a:xfrm>
          <a:prstGeom prst="rect">
            <a:avLst/>
          </a:prstGeom>
        </p:spPr>
        <p:txBody>
          <a:bodyPr wrap="square">
            <a:spAutoFit/>
          </a:bodyPr>
          <a:lstStyle/>
          <a:p>
            <a:pPr>
              <a:lnSpc>
                <a:spcPct val="107000"/>
              </a:lnSpc>
              <a:spcAft>
                <a:spcPts val="0"/>
              </a:spcAft>
            </a:pPr>
            <a:r>
              <a:rPr lang="en-US" b="1" i="1" dirty="0">
                <a:solidFill>
                  <a:srgbClr val="3F4855">
                    <a:lumMod val="60000"/>
                    <a:lumOff val="40000"/>
                  </a:srgbClr>
                </a:solidFill>
              </a:rPr>
              <a:t>8.10.2 Proportion of adults (15 years and older) with an account at a bank or other financial institution or with a mobile-money-service </a:t>
            </a:r>
            <a:r>
              <a:rPr lang="en-US" b="1" i="1" dirty="0" smtClean="0">
                <a:solidFill>
                  <a:srgbClr val="3F4855">
                    <a:lumMod val="60000"/>
                    <a:lumOff val="40000"/>
                  </a:srgbClr>
                </a:solidFill>
              </a:rPr>
              <a:t>provider</a:t>
            </a:r>
          </a:p>
          <a:p>
            <a:pPr>
              <a:lnSpc>
                <a:spcPct val="107000"/>
              </a:lnSpc>
              <a:spcAft>
                <a:spcPts val="0"/>
              </a:spcAft>
            </a:pPr>
            <a:endParaRPr lang="en-ZA" b="1" i="1" dirty="0">
              <a:solidFill>
                <a:srgbClr val="3F4855">
                  <a:lumMod val="60000"/>
                  <a:lumOff val="40000"/>
                </a:srgbClr>
              </a:solidFill>
            </a:endParaRPr>
          </a:p>
          <a:p>
            <a:pPr>
              <a:lnSpc>
                <a:spcPct val="107000"/>
              </a:lnSpc>
              <a:spcAft>
                <a:spcPts val="0"/>
              </a:spcAft>
            </a:pPr>
            <a:r>
              <a:rPr lang="en-US" b="1" i="1" dirty="0">
                <a:solidFill>
                  <a:srgbClr val="3F4855">
                    <a:lumMod val="60000"/>
                    <a:lumOff val="40000"/>
                  </a:srgbClr>
                </a:solidFill>
              </a:rPr>
              <a:t>9.c.1 Proportion of population covered by a mobile network, by </a:t>
            </a:r>
            <a:r>
              <a:rPr lang="en-US" b="1" i="1" dirty="0" smtClean="0">
                <a:solidFill>
                  <a:srgbClr val="3F4855">
                    <a:lumMod val="60000"/>
                    <a:lumOff val="40000"/>
                  </a:srgbClr>
                </a:solidFill>
              </a:rPr>
              <a:t>technology</a:t>
            </a:r>
          </a:p>
          <a:p>
            <a:pPr>
              <a:lnSpc>
                <a:spcPct val="107000"/>
              </a:lnSpc>
              <a:spcAft>
                <a:spcPts val="0"/>
              </a:spcAft>
            </a:pPr>
            <a:endParaRPr lang="en-ZA" b="1" i="1" dirty="0">
              <a:solidFill>
                <a:srgbClr val="3F4855">
                  <a:lumMod val="60000"/>
                  <a:lumOff val="40000"/>
                </a:srgbClr>
              </a:solidFill>
            </a:endParaRPr>
          </a:p>
          <a:p>
            <a:pPr>
              <a:lnSpc>
                <a:spcPct val="107000"/>
              </a:lnSpc>
              <a:spcAft>
                <a:spcPts val="0"/>
              </a:spcAft>
            </a:pPr>
            <a:r>
              <a:rPr lang="en-US" b="1" i="1" dirty="0">
                <a:solidFill>
                  <a:srgbClr val="3F4855">
                    <a:lumMod val="60000"/>
                    <a:lumOff val="40000"/>
                  </a:srgbClr>
                </a:solidFill>
              </a:rPr>
              <a:t>17.6.2 Fixed Internet broadband subscriptions per 100 inhabitants, by </a:t>
            </a:r>
            <a:r>
              <a:rPr lang="en-US" b="1" i="1" dirty="0" smtClean="0">
                <a:solidFill>
                  <a:srgbClr val="3F4855">
                    <a:lumMod val="60000"/>
                    <a:lumOff val="40000"/>
                  </a:srgbClr>
                </a:solidFill>
              </a:rPr>
              <a:t>speed</a:t>
            </a:r>
          </a:p>
          <a:p>
            <a:pPr>
              <a:lnSpc>
                <a:spcPct val="107000"/>
              </a:lnSpc>
              <a:spcAft>
                <a:spcPts val="0"/>
              </a:spcAft>
            </a:pPr>
            <a:endParaRPr lang="en-ZA" b="1" i="1" dirty="0">
              <a:solidFill>
                <a:srgbClr val="3F4855">
                  <a:lumMod val="60000"/>
                  <a:lumOff val="40000"/>
                </a:srgbClr>
              </a:solidFill>
            </a:endParaRPr>
          </a:p>
          <a:p>
            <a:r>
              <a:rPr lang="en-US" b="1" i="1" dirty="0">
                <a:solidFill>
                  <a:srgbClr val="3F4855">
                    <a:lumMod val="60000"/>
                    <a:lumOff val="40000"/>
                  </a:srgbClr>
                </a:solidFill>
              </a:rPr>
              <a:t>17.8.1 Proportion of individuals using the Internet</a:t>
            </a:r>
            <a:endParaRPr lang="en-ZA" b="1" i="1" dirty="0">
              <a:solidFill>
                <a:srgbClr val="3F4855">
                  <a:lumMod val="60000"/>
                  <a:lumOff val="40000"/>
                </a:srgbClr>
              </a:solidFill>
            </a:endParaRPr>
          </a:p>
        </p:txBody>
      </p:sp>
      <p:sp>
        <p:nvSpPr>
          <p:cNvPr id="6" name="Rectangle 5"/>
          <p:cNvSpPr/>
          <p:nvPr/>
        </p:nvSpPr>
        <p:spPr>
          <a:xfrm>
            <a:off x="917116" y="975204"/>
            <a:ext cx="3537763" cy="523220"/>
          </a:xfrm>
          <a:prstGeom prst="rect">
            <a:avLst/>
          </a:prstGeom>
        </p:spPr>
        <p:txBody>
          <a:bodyPr wrap="none">
            <a:spAutoFit/>
          </a:bodyPr>
          <a:lstStyle/>
          <a:p>
            <a:r>
              <a:rPr lang="en-GB" sz="2800" b="1" dirty="0"/>
              <a:t>The SDG </a:t>
            </a:r>
            <a:r>
              <a:rPr lang="en-GB" sz="2800" b="1" dirty="0" smtClean="0"/>
              <a:t>ICT </a:t>
            </a:r>
            <a:r>
              <a:rPr lang="en-GB" sz="2800" b="1" dirty="0"/>
              <a:t>indicators</a:t>
            </a:r>
          </a:p>
        </p:txBody>
      </p:sp>
    </p:spTree>
    <p:extLst>
      <p:ext uri="{BB962C8B-B14F-4D97-AF65-F5344CB8AC3E}">
        <p14:creationId xmlns:p14="http://schemas.microsoft.com/office/powerpoint/2010/main" val="289369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7781" y="1879578"/>
            <a:ext cx="6825075" cy="3108543"/>
          </a:xfrm>
          <a:prstGeom prst="rect">
            <a:avLst/>
          </a:prstGeom>
          <a:noFill/>
        </p:spPr>
        <p:txBody>
          <a:bodyPr wrap="square" rtlCol="0">
            <a:spAutoFit/>
          </a:bodyPr>
          <a:lstStyle/>
          <a:p>
            <a:pPr marL="342900" indent="-342900">
              <a:buAutoNum type="arabicPeriod"/>
            </a:pPr>
            <a:r>
              <a:rPr lang="en-ZA" sz="2800" b="1" i="1" dirty="0" smtClean="0">
                <a:solidFill>
                  <a:srgbClr val="3F4855">
                    <a:lumMod val="60000"/>
                    <a:lumOff val="40000"/>
                  </a:srgbClr>
                </a:solidFill>
              </a:rPr>
              <a:t>Alignment</a:t>
            </a:r>
          </a:p>
          <a:p>
            <a:pPr marL="342900" indent="-342900">
              <a:buAutoNum type="arabicPeriod"/>
            </a:pPr>
            <a:endParaRPr lang="en-ZA" sz="2800" b="1" i="1" dirty="0">
              <a:solidFill>
                <a:srgbClr val="3F4855">
                  <a:lumMod val="60000"/>
                  <a:lumOff val="40000"/>
                </a:srgbClr>
              </a:solidFill>
            </a:endParaRPr>
          </a:p>
          <a:p>
            <a:pPr marL="342900" indent="-342900">
              <a:buAutoNum type="arabicPeriod"/>
            </a:pPr>
            <a:r>
              <a:rPr lang="en-ZA" sz="2800" b="1" i="1" dirty="0">
                <a:solidFill>
                  <a:srgbClr val="3F4855">
                    <a:lumMod val="60000"/>
                    <a:lumOff val="40000"/>
                  </a:srgbClr>
                </a:solidFill>
              </a:rPr>
              <a:t>Priority </a:t>
            </a:r>
            <a:r>
              <a:rPr lang="en-ZA" sz="2800" b="1" i="1" dirty="0" smtClean="0">
                <a:solidFill>
                  <a:srgbClr val="3F4855">
                    <a:lumMod val="60000"/>
                    <a:lumOff val="40000"/>
                  </a:srgbClr>
                </a:solidFill>
              </a:rPr>
              <a:t>setting</a:t>
            </a:r>
          </a:p>
          <a:p>
            <a:pPr marL="342900" indent="-342900">
              <a:buAutoNum type="arabicPeriod"/>
            </a:pPr>
            <a:endParaRPr lang="en-ZA" sz="2800" b="1" i="1" dirty="0">
              <a:solidFill>
                <a:srgbClr val="3F4855">
                  <a:lumMod val="60000"/>
                  <a:lumOff val="40000"/>
                </a:srgbClr>
              </a:solidFill>
            </a:endParaRPr>
          </a:p>
          <a:p>
            <a:pPr marL="342900" indent="-342900">
              <a:buAutoNum type="arabicPeriod"/>
            </a:pPr>
            <a:r>
              <a:rPr lang="en-ZA" sz="2800" b="1" i="1" dirty="0">
                <a:solidFill>
                  <a:srgbClr val="3F4855">
                    <a:lumMod val="60000"/>
                    <a:lumOff val="40000"/>
                  </a:srgbClr>
                </a:solidFill>
              </a:rPr>
              <a:t>Addressing the </a:t>
            </a:r>
            <a:r>
              <a:rPr lang="en-ZA" sz="2800" b="1" i="1" dirty="0" smtClean="0">
                <a:solidFill>
                  <a:srgbClr val="3F4855">
                    <a:lumMod val="60000"/>
                    <a:lumOff val="40000"/>
                  </a:srgbClr>
                </a:solidFill>
              </a:rPr>
              <a:t>gaps</a:t>
            </a:r>
          </a:p>
          <a:p>
            <a:pPr marL="342900" indent="-342900">
              <a:buAutoNum type="arabicPeriod"/>
            </a:pPr>
            <a:endParaRPr lang="en-ZA" sz="2800" b="1" i="1" dirty="0">
              <a:solidFill>
                <a:srgbClr val="3F4855">
                  <a:lumMod val="60000"/>
                  <a:lumOff val="40000"/>
                </a:srgbClr>
              </a:solidFill>
            </a:endParaRPr>
          </a:p>
          <a:p>
            <a:pPr marL="342900" indent="-342900">
              <a:buAutoNum type="arabicPeriod"/>
            </a:pPr>
            <a:r>
              <a:rPr lang="en-ZA" sz="2800" b="1" i="1" dirty="0">
                <a:solidFill>
                  <a:srgbClr val="3F4855">
                    <a:lumMod val="60000"/>
                    <a:lumOff val="40000"/>
                  </a:srgbClr>
                </a:solidFill>
              </a:rPr>
              <a:t>More use of admin data</a:t>
            </a:r>
          </a:p>
        </p:txBody>
      </p:sp>
      <p:sp>
        <p:nvSpPr>
          <p:cNvPr id="6" name="Rectangle 5"/>
          <p:cNvSpPr/>
          <p:nvPr/>
        </p:nvSpPr>
        <p:spPr>
          <a:xfrm>
            <a:off x="917116" y="975204"/>
            <a:ext cx="3752566" cy="523220"/>
          </a:xfrm>
          <a:prstGeom prst="rect">
            <a:avLst/>
          </a:prstGeom>
        </p:spPr>
        <p:txBody>
          <a:bodyPr wrap="none">
            <a:spAutoFit/>
          </a:bodyPr>
          <a:lstStyle/>
          <a:p>
            <a:r>
              <a:rPr lang="en-GB" sz="2800" b="1" dirty="0"/>
              <a:t>Addressing the problem</a:t>
            </a:r>
            <a:endParaRPr lang="en-GB" sz="2800" b="1" dirty="0"/>
          </a:p>
        </p:txBody>
      </p:sp>
    </p:spTree>
    <p:extLst>
      <p:ext uri="{BB962C8B-B14F-4D97-AF65-F5344CB8AC3E}">
        <p14:creationId xmlns:p14="http://schemas.microsoft.com/office/powerpoint/2010/main" val="305544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spanne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7642" y="2723450"/>
            <a:ext cx="5739398" cy="316923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bolt head"/>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3545546" y="2141035"/>
            <a:ext cx="482055" cy="48205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46667" y="998201"/>
            <a:ext cx="9768004" cy="4043269"/>
            <a:chOff x="-746667" y="964748"/>
            <a:chExt cx="9768004" cy="4043269"/>
          </a:xfrm>
        </p:grpSpPr>
        <p:pic>
          <p:nvPicPr>
            <p:cNvPr id="8" name="Picture 2" descr="Image result for spanne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81939" y="1838786"/>
              <a:ext cx="5739398" cy="31692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441562">
              <a:off x="-746667" y="964748"/>
              <a:ext cx="4928839" cy="892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524425" y="1840680"/>
            <a:ext cx="3503175" cy="3816429"/>
          </a:xfrm>
          <a:prstGeom prst="rect">
            <a:avLst/>
          </a:prstGeom>
          <a:noFill/>
        </p:spPr>
        <p:txBody>
          <a:bodyPr wrap="square" rtlCol="0">
            <a:spAutoFit/>
          </a:bodyPr>
          <a:lstStyle/>
          <a:p>
            <a:pPr marL="342900" indent="-342900">
              <a:buAutoNum type="arabicPeriod"/>
            </a:pPr>
            <a:r>
              <a:rPr lang="en-ZA" sz="2800" b="1" i="1" dirty="0">
                <a:solidFill>
                  <a:srgbClr val="3F4855">
                    <a:lumMod val="60000"/>
                    <a:lumOff val="40000"/>
                  </a:srgbClr>
                </a:solidFill>
              </a:rPr>
              <a:t>Alignment</a:t>
            </a:r>
          </a:p>
          <a:p>
            <a:pPr marL="342900" indent="-342900">
              <a:buAutoNum type="arabicPeriod"/>
            </a:pPr>
            <a:endParaRPr lang="en-ZA" sz="2800" b="1" i="1" dirty="0">
              <a:solidFill>
                <a:srgbClr val="3F4855">
                  <a:lumMod val="60000"/>
                  <a:lumOff val="40000"/>
                </a:srgbClr>
              </a:solidFill>
            </a:endParaRPr>
          </a:p>
          <a:p>
            <a:pPr marL="342900" indent="-342900">
              <a:buAutoNum type="arabicPeriod"/>
            </a:pPr>
            <a:r>
              <a:rPr lang="en-ZA" sz="2800" b="1" i="1" dirty="0">
                <a:solidFill>
                  <a:srgbClr val="3F4855">
                    <a:lumMod val="60000"/>
                    <a:lumOff val="40000"/>
                  </a:srgbClr>
                </a:solidFill>
              </a:rPr>
              <a:t>Priority </a:t>
            </a:r>
            <a:r>
              <a:rPr lang="en-ZA" sz="2800" b="1" i="1" dirty="0">
                <a:solidFill>
                  <a:srgbClr val="3F4855">
                    <a:lumMod val="60000"/>
                    <a:lumOff val="40000"/>
                  </a:srgbClr>
                </a:solidFill>
              </a:rPr>
              <a:t>setting</a:t>
            </a:r>
          </a:p>
          <a:p>
            <a:pPr marL="342900" indent="-342900">
              <a:buAutoNum type="arabicPeriod"/>
            </a:pPr>
            <a:endParaRPr lang="en-ZA" b="1" i="1" dirty="0">
              <a:solidFill>
                <a:srgbClr val="7F8082"/>
              </a:solidFill>
            </a:endParaRPr>
          </a:p>
          <a:p>
            <a:pPr marL="342900" indent="-342900">
              <a:buAutoNum type="arabicPeriod"/>
            </a:pPr>
            <a:r>
              <a:rPr lang="en-ZA" sz="2800" b="1" i="1" dirty="0">
                <a:solidFill>
                  <a:srgbClr val="3F4855">
                    <a:lumMod val="60000"/>
                    <a:lumOff val="40000"/>
                  </a:srgbClr>
                </a:solidFill>
              </a:rPr>
              <a:t>Addressing the </a:t>
            </a:r>
            <a:r>
              <a:rPr lang="en-ZA" sz="2800" b="1" i="1" dirty="0">
                <a:solidFill>
                  <a:srgbClr val="3F4855">
                    <a:lumMod val="60000"/>
                    <a:lumOff val="40000"/>
                  </a:srgbClr>
                </a:solidFill>
              </a:rPr>
              <a:t>gaps</a:t>
            </a:r>
          </a:p>
          <a:p>
            <a:pPr marL="342900" indent="-342900">
              <a:buAutoNum type="arabicPeriod"/>
            </a:pPr>
            <a:endParaRPr lang="en-ZA" sz="2800" b="1" i="1" dirty="0">
              <a:solidFill>
                <a:srgbClr val="3F4855">
                  <a:lumMod val="60000"/>
                  <a:lumOff val="40000"/>
                </a:srgbClr>
              </a:solidFill>
            </a:endParaRPr>
          </a:p>
          <a:p>
            <a:pPr marL="342900" indent="-342900">
              <a:buAutoNum type="arabicPeriod"/>
            </a:pPr>
            <a:r>
              <a:rPr lang="en-ZA" sz="2800" b="1" i="1" dirty="0">
                <a:solidFill>
                  <a:srgbClr val="3F4855">
                    <a:lumMod val="60000"/>
                    <a:lumOff val="40000"/>
                  </a:srgbClr>
                </a:solidFill>
              </a:rPr>
              <a:t>More use of admin data</a:t>
            </a:r>
          </a:p>
        </p:txBody>
      </p:sp>
      <p:sp>
        <p:nvSpPr>
          <p:cNvPr id="13" name="Rectangle 12"/>
          <p:cNvSpPr/>
          <p:nvPr/>
        </p:nvSpPr>
        <p:spPr>
          <a:xfrm>
            <a:off x="917116" y="975204"/>
            <a:ext cx="3752566" cy="523220"/>
          </a:xfrm>
          <a:prstGeom prst="rect">
            <a:avLst/>
          </a:prstGeom>
        </p:spPr>
        <p:txBody>
          <a:bodyPr wrap="none">
            <a:spAutoFit/>
          </a:bodyPr>
          <a:lstStyle/>
          <a:p>
            <a:r>
              <a:rPr lang="en-GB" sz="2800" b="1" dirty="0"/>
              <a:t>Addressing the problem</a:t>
            </a:r>
            <a:endParaRPr lang="en-GB" sz="2800" b="1" dirty="0"/>
          </a:p>
        </p:txBody>
      </p:sp>
    </p:spTree>
    <p:extLst>
      <p:ext uri="{BB962C8B-B14F-4D97-AF65-F5344CB8AC3E}">
        <p14:creationId xmlns:p14="http://schemas.microsoft.com/office/powerpoint/2010/main" val="227088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122 -0.0537 L -0.11076 -0.13079 " pathEditMode="relative" rAng="0" ptsTypes="AA">
                                      <p:cBhvr>
                                        <p:cTn id="6" dur="1000" fill="hold"/>
                                        <p:tgtEl>
                                          <p:spTgt spid="8194"/>
                                        </p:tgtEl>
                                        <p:attrNameLst>
                                          <p:attrName>ppt_x</p:attrName>
                                          <p:attrName>ppt_y</p:attrName>
                                        </p:attrNameLst>
                                      </p:cBhvr>
                                      <p:rCtr x="-2986" y="-3866"/>
                                    </p:animMotion>
                                  </p:childTnLst>
                                </p:cTn>
                              </p:par>
                            </p:childTnLst>
                          </p:cTn>
                        </p:par>
                        <p:par>
                          <p:cTn id="7" fill="hold">
                            <p:stCondLst>
                              <p:cond delay="1000"/>
                            </p:stCondLst>
                            <p:childTnLst>
                              <p:par>
                                <p:cTn id="8" presetID="1" presetClass="exit" presetSubtype="0" fill="hold" nodeType="afterEffect">
                                  <p:stCondLst>
                                    <p:cond delay="0"/>
                                  </p:stCondLst>
                                  <p:childTnLst>
                                    <p:set>
                                      <p:cBhvr>
                                        <p:cTn id="9" dur="1" fill="hold">
                                          <p:stCondLst>
                                            <p:cond delay="0"/>
                                          </p:stCondLst>
                                        </p:cTn>
                                        <p:tgtEl>
                                          <p:spTgt spid="8194"/>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par>
                          <p:cTn id="12" fill="hold">
                            <p:stCondLst>
                              <p:cond delay="1000"/>
                            </p:stCondLst>
                            <p:childTnLst>
                              <p:par>
                                <p:cTn id="13" presetID="8" presetClass="emph" presetSubtype="0" fill="hold" nodeType="afterEffect">
                                  <p:stCondLst>
                                    <p:cond delay="0"/>
                                  </p:stCondLst>
                                  <p:childTnLst>
                                    <p:animRot by="900000">
                                      <p:cBhvr>
                                        <p:cTn id="14" dur="250" fill="hold"/>
                                        <p:tgtEl>
                                          <p:spTgt spid="5"/>
                                        </p:tgtEl>
                                        <p:attrNameLst>
                                          <p:attrName>r</p:attrName>
                                        </p:attrNameLst>
                                      </p:cBhvr>
                                    </p:animRot>
                                  </p:childTnLst>
                                </p:cTn>
                              </p:par>
                              <p:par>
                                <p:cTn id="15" presetID="8" presetClass="emph" presetSubtype="0" fill="hold" nodeType="withEffect">
                                  <p:stCondLst>
                                    <p:cond delay="0"/>
                                  </p:stCondLst>
                                  <p:childTnLst>
                                    <p:animRot by="900000">
                                      <p:cBhvr>
                                        <p:cTn id="16" dur="250" fill="hold"/>
                                        <p:tgtEl>
                                          <p:spTgt spid="819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26"/>
          <p:cNvSpPr/>
          <p:nvPr/>
        </p:nvSpPr>
        <p:spPr>
          <a:xfrm>
            <a:off x="8326094" y="2101119"/>
            <a:ext cx="656157" cy="3130475"/>
          </a:xfrm>
          <a:custGeom>
            <a:avLst/>
            <a:gdLst>
              <a:gd name="connsiteX0" fmla="*/ 645135 w 656214"/>
              <a:gd name="connsiteY0" fmla="*/ 0 h 4173967"/>
              <a:gd name="connsiteX1" fmla="*/ 656214 w 656214"/>
              <a:gd name="connsiteY1" fmla="*/ 4173967 h 4173967"/>
              <a:gd name="connsiteX2" fmla="*/ 0 w 656214"/>
              <a:gd name="connsiteY2" fmla="*/ 4107116 h 4173967"/>
              <a:gd name="connsiteX3" fmla="*/ 0 w 656214"/>
              <a:gd name="connsiteY3" fmla="*/ 105639 h 4173967"/>
              <a:gd name="connsiteX4" fmla="*/ 645135 w 656214"/>
              <a:gd name="connsiteY4" fmla="*/ 0 h 4173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214" h="4173967">
                <a:moveTo>
                  <a:pt x="645135" y="0"/>
                </a:moveTo>
                <a:lnTo>
                  <a:pt x="656214" y="4173967"/>
                </a:lnTo>
                <a:lnTo>
                  <a:pt x="0" y="4107116"/>
                </a:lnTo>
                <a:lnTo>
                  <a:pt x="0" y="105639"/>
                </a:lnTo>
                <a:lnTo>
                  <a:pt x="645135" y="0"/>
                </a:lnTo>
                <a:close/>
              </a:path>
            </a:pathLst>
          </a:custGeom>
        </p:spPr>
        <p:style>
          <a:lnRef idx="1">
            <a:schemeClr val="accent5"/>
          </a:lnRef>
          <a:fillRef idx="3">
            <a:schemeClr val="accent5"/>
          </a:fillRef>
          <a:effectRef idx="2">
            <a:schemeClr val="accent5"/>
          </a:effectRef>
          <a:fontRef idx="minor">
            <a:schemeClr val="lt1"/>
          </a:fontRef>
        </p:style>
        <p:txBody>
          <a:bodyPr lIns="68576" tIns="34288" rIns="68576" bIns="34288" rtlCol="0" anchor="ctr"/>
          <a:lstStyle/>
          <a:p>
            <a:pPr algn="ctr"/>
            <a:r>
              <a:rPr lang="en-US" dirty="0">
                <a:solidFill>
                  <a:prstClr val="white"/>
                </a:solidFill>
              </a:rPr>
              <a:t>IDP</a:t>
            </a:r>
            <a:endParaRPr lang="en-ZA" dirty="0">
              <a:solidFill>
                <a:prstClr val="white"/>
              </a:solidFill>
            </a:endParaRPr>
          </a:p>
        </p:txBody>
      </p:sp>
      <p:sp>
        <p:nvSpPr>
          <p:cNvPr id="26" name="Freeform 25"/>
          <p:cNvSpPr/>
          <p:nvPr/>
        </p:nvSpPr>
        <p:spPr>
          <a:xfrm>
            <a:off x="7098035" y="2190917"/>
            <a:ext cx="1142004" cy="2983963"/>
          </a:xfrm>
          <a:custGeom>
            <a:avLst/>
            <a:gdLst>
              <a:gd name="connsiteX0" fmla="*/ 1142103 w 1142103"/>
              <a:gd name="connsiteY0" fmla="*/ 0 h 3978617"/>
              <a:gd name="connsiteX1" fmla="*/ 1142103 w 1142103"/>
              <a:gd name="connsiteY1" fmla="*/ 3978617 h 3978617"/>
              <a:gd name="connsiteX2" fmla="*/ 0 w 1142103"/>
              <a:gd name="connsiteY2" fmla="*/ 3862267 h 3978617"/>
              <a:gd name="connsiteX3" fmla="*/ 0 w 1142103"/>
              <a:gd name="connsiteY3" fmla="*/ 187016 h 3978617"/>
              <a:gd name="connsiteX4" fmla="*/ 1142103 w 1142103"/>
              <a:gd name="connsiteY4" fmla="*/ 0 h 3978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103" h="3978617">
                <a:moveTo>
                  <a:pt x="1142103" y="0"/>
                </a:moveTo>
                <a:lnTo>
                  <a:pt x="1142103" y="3978617"/>
                </a:lnTo>
                <a:lnTo>
                  <a:pt x="0" y="3862267"/>
                </a:lnTo>
                <a:lnTo>
                  <a:pt x="0" y="187016"/>
                </a:lnTo>
                <a:lnTo>
                  <a:pt x="1142103" y="0"/>
                </a:lnTo>
                <a:close/>
              </a:path>
            </a:pathLst>
          </a:custGeom>
        </p:spPr>
        <p:style>
          <a:lnRef idx="1">
            <a:schemeClr val="accent5"/>
          </a:lnRef>
          <a:fillRef idx="3">
            <a:schemeClr val="accent5"/>
          </a:fillRef>
          <a:effectRef idx="2">
            <a:schemeClr val="accent5"/>
          </a:effectRef>
          <a:fontRef idx="minor">
            <a:schemeClr val="lt1"/>
          </a:fontRef>
        </p:style>
        <p:txBody>
          <a:bodyPr lIns="68576" tIns="34288" rIns="68576" bIns="34288" rtlCol="0" anchor="ctr"/>
          <a:lstStyle/>
          <a:p>
            <a:pPr algn="ctr"/>
            <a:r>
              <a:rPr lang="en-US" dirty="0">
                <a:solidFill>
                  <a:prstClr val="white"/>
                </a:solidFill>
              </a:rPr>
              <a:t>DGDP</a:t>
            </a:r>
            <a:endParaRPr lang="en-ZA" dirty="0">
              <a:solidFill>
                <a:prstClr val="white"/>
              </a:solidFill>
            </a:endParaRPr>
          </a:p>
        </p:txBody>
      </p:sp>
      <p:sp>
        <p:nvSpPr>
          <p:cNvPr id="25" name="Freeform 24"/>
          <p:cNvSpPr/>
          <p:nvPr/>
        </p:nvSpPr>
        <p:spPr>
          <a:xfrm>
            <a:off x="5869977" y="2341748"/>
            <a:ext cx="1142004" cy="2739293"/>
          </a:xfrm>
          <a:custGeom>
            <a:avLst/>
            <a:gdLst>
              <a:gd name="connsiteX0" fmla="*/ 1142103 w 1142103"/>
              <a:gd name="connsiteY0" fmla="*/ 0 h 3652391"/>
              <a:gd name="connsiteX1" fmla="*/ 1142103 w 1142103"/>
              <a:gd name="connsiteY1" fmla="*/ 3652391 h 3652391"/>
              <a:gd name="connsiteX2" fmla="*/ 0 w 1142103"/>
              <a:gd name="connsiteY2" fmla="*/ 3536040 h 3652391"/>
              <a:gd name="connsiteX3" fmla="*/ 0 w 1142103"/>
              <a:gd name="connsiteY3" fmla="*/ 187016 h 3652391"/>
              <a:gd name="connsiteX4" fmla="*/ 1142103 w 1142103"/>
              <a:gd name="connsiteY4" fmla="*/ 0 h 3652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103" h="3652391">
                <a:moveTo>
                  <a:pt x="1142103" y="0"/>
                </a:moveTo>
                <a:lnTo>
                  <a:pt x="1142103" y="3652391"/>
                </a:lnTo>
                <a:lnTo>
                  <a:pt x="0" y="3536040"/>
                </a:lnTo>
                <a:lnTo>
                  <a:pt x="0" y="187016"/>
                </a:lnTo>
                <a:lnTo>
                  <a:pt x="1142103" y="0"/>
                </a:lnTo>
                <a:close/>
              </a:path>
            </a:pathLst>
          </a:custGeom>
        </p:spPr>
        <p:style>
          <a:lnRef idx="1">
            <a:schemeClr val="accent5"/>
          </a:lnRef>
          <a:fillRef idx="3">
            <a:schemeClr val="accent5"/>
          </a:fillRef>
          <a:effectRef idx="2">
            <a:schemeClr val="accent5"/>
          </a:effectRef>
          <a:fontRef idx="minor">
            <a:schemeClr val="lt1"/>
          </a:fontRef>
        </p:style>
        <p:txBody>
          <a:bodyPr lIns="68576" tIns="34288" rIns="68576" bIns="34288" rtlCol="0" anchor="ctr"/>
          <a:lstStyle/>
          <a:p>
            <a:pPr algn="ctr"/>
            <a:r>
              <a:rPr lang="en-US" dirty="0">
                <a:solidFill>
                  <a:prstClr val="white"/>
                </a:solidFill>
              </a:rPr>
              <a:t>PGDP</a:t>
            </a:r>
            <a:endParaRPr lang="en-ZA" dirty="0">
              <a:solidFill>
                <a:prstClr val="white"/>
              </a:solidFill>
            </a:endParaRPr>
          </a:p>
        </p:txBody>
      </p:sp>
      <p:sp>
        <p:nvSpPr>
          <p:cNvPr id="24" name="Freeform 23"/>
          <p:cNvSpPr/>
          <p:nvPr/>
        </p:nvSpPr>
        <p:spPr>
          <a:xfrm>
            <a:off x="4641919" y="2492578"/>
            <a:ext cx="1142004" cy="2494623"/>
          </a:xfrm>
          <a:custGeom>
            <a:avLst/>
            <a:gdLst>
              <a:gd name="connsiteX0" fmla="*/ 1142103 w 1142103"/>
              <a:gd name="connsiteY0" fmla="*/ 0 h 3326164"/>
              <a:gd name="connsiteX1" fmla="*/ 1142103 w 1142103"/>
              <a:gd name="connsiteY1" fmla="*/ 3326164 h 3326164"/>
              <a:gd name="connsiteX2" fmla="*/ 0 w 1142103"/>
              <a:gd name="connsiteY2" fmla="*/ 3209813 h 3326164"/>
              <a:gd name="connsiteX3" fmla="*/ 0 w 1142103"/>
              <a:gd name="connsiteY3" fmla="*/ 187015 h 3326164"/>
              <a:gd name="connsiteX4" fmla="*/ 1142103 w 1142103"/>
              <a:gd name="connsiteY4" fmla="*/ 0 h 3326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103" h="3326164">
                <a:moveTo>
                  <a:pt x="1142103" y="0"/>
                </a:moveTo>
                <a:lnTo>
                  <a:pt x="1142103" y="3326164"/>
                </a:lnTo>
                <a:lnTo>
                  <a:pt x="0" y="3209813"/>
                </a:lnTo>
                <a:lnTo>
                  <a:pt x="0" y="187015"/>
                </a:lnTo>
                <a:lnTo>
                  <a:pt x="1142103" y="0"/>
                </a:lnTo>
                <a:close/>
              </a:path>
            </a:pathLst>
          </a:custGeom>
        </p:spPr>
        <p:style>
          <a:lnRef idx="1">
            <a:schemeClr val="accent5"/>
          </a:lnRef>
          <a:fillRef idx="3">
            <a:schemeClr val="accent5"/>
          </a:fillRef>
          <a:effectRef idx="2">
            <a:schemeClr val="accent5"/>
          </a:effectRef>
          <a:fontRef idx="minor">
            <a:schemeClr val="lt1"/>
          </a:fontRef>
        </p:style>
        <p:txBody>
          <a:bodyPr lIns="68576" tIns="34288" rIns="68576" bIns="34288" rtlCol="0" anchor="ctr"/>
          <a:lstStyle/>
          <a:p>
            <a:pPr algn="ctr"/>
            <a:r>
              <a:rPr lang="en-US" dirty="0">
                <a:solidFill>
                  <a:prstClr val="white"/>
                </a:solidFill>
              </a:rPr>
              <a:t>MTSF </a:t>
            </a:r>
          </a:p>
          <a:p>
            <a:pPr algn="ctr"/>
            <a:r>
              <a:rPr lang="en-US" dirty="0">
                <a:solidFill>
                  <a:prstClr val="white"/>
                </a:solidFill>
              </a:rPr>
              <a:t>(Sector plans)</a:t>
            </a:r>
            <a:endParaRPr lang="en-ZA" dirty="0">
              <a:solidFill>
                <a:prstClr val="white"/>
              </a:solidFill>
            </a:endParaRPr>
          </a:p>
        </p:txBody>
      </p:sp>
      <p:sp>
        <p:nvSpPr>
          <p:cNvPr id="22" name="Freeform 21"/>
          <p:cNvSpPr/>
          <p:nvPr/>
        </p:nvSpPr>
        <p:spPr>
          <a:xfrm>
            <a:off x="2185802" y="2794242"/>
            <a:ext cx="1142004" cy="2005283"/>
          </a:xfrm>
          <a:custGeom>
            <a:avLst/>
            <a:gdLst>
              <a:gd name="connsiteX0" fmla="*/ 1142103 w 1142103"/>
              <a:gd name="connsiteY0" fmla="*/ 0 h 2673711"/>
              <a:gd name="connsiteX1" fmla="*/ 1142103 w 1142103"/>
              <a:gd name="connsiteY1" fmla="*/ 2673711 h 2673711"/>
              <a:gd name="connsiteX2" fmla="*/ 0 w 1142103"/>
              <a:gd name="connsiteY2" fmla="*/ 2557360 h 2673711"/>
              <a:gd name="connsiteX3" fmla="*/ 0 w 1142103"/>
              <a:gd name="connsiteY3" fmla="*/ 187016 h 2673711"/>
              <a:gd name="connsiteX4" fmla="*/ 1142103 w 1142103"/>
              <a:gd name="connsiteY4" fmla="*/ 0 h 2673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103" h="2673711">
                <a:moveTo>
                  <a:pt x="1142103" y="0"/>
                </a:moveTo>
                <a:lnTo>
                  <a:pt x="1142103" y="2673711"/>
                </a:lnTo>
                <a:lnTo>
                  <a:pt x="0" y="2557360"/>
                </a:lnTo>
                <a:lnTo>
                  <a:pt x="0" y="187016"/>
                </a:lnTo>
                <a:lnTo>
                  <a:pt x="1142103" y="0"/>
                </a:lnTo>
                <a:close/>
              </a:path>
            </a:pathLst>
          </a:custGeom>
        </p:spPr>
        <p:style>
          <a:lnRef idx="1">
            <a:schemeClr val="accent5"/>
          </a:lnRef>
          <a:fillRef idx="3">
            <a:schemeClr val="accent5"/>
          </a:fillRef>
          <a:effectRef idx="2">
            <a:schemeClr val="accent5"/>
          </a:effectRef>
          <a:fontRef idx="minor">
            <a:schemeClr val="lt1"/>
          </a:fontRef>
        </p:style>
        <p:txBody>
          <a:bodyPr lIns="68576" tIns="34288" rIns="68576" bIns="34288" rtlCol="0" anchor="ctr"/>
          <a:lstStyle/>
          <a:p>
            <a:pPr algn="ctr"/>
            <a:r>
              <a:rPr lang="en-US" dirty="0">
                <a:solidFill>
                  <a:srgbClr val="FF0000"/>
                </a:solidFill>
              </a:rPr>
              <a:t>Regional</a:t>
            </a:r>
          </a:p>
          <a:p>
            <a:pPr algn="ctr"/>
            <a:r>
              <a:rPr lang="en-US" dirty="0">
                <a:solidFill>
                  <a:srgbClr val="FF0000"/>
                </a:solidFill>
              </a:rPr>
              <a:t>(SADC</a:t>
            </a:r>
            <a:r>
              <a:rPr lang="en-US" dirty="0" smtClean="0">
                <a:solidFill>
                  <a:srgbClr val="FF0000"/>
                </a:solidFill>
              </a:rPr>
              <a:t>)</a:t>
            </a:r>
          </a:p>
          <a:p>
            <a:pPr algn="ctr"/>
            <a:r>
              <a:rPr lang="en-US" dirty="0" smtClean="0">
                <a:solidFill>
                  <a:srgbClr val="FFFF00"/>
                </a:solidFill>
              </a:rPr>
              <a:t>Special Groups</a:t>
            </a:r>
          </a:p>
          <a:p>
            <a:pPr algn="ctr"/>
            <a:r>
              <a:rPr lang="en-US" dirty="0" smtClean="0">
                <a:solidFill>
                  <a:srgbClr val="FFFF00"/>
                </a:solidFill>
              </a:rPr>
              <a:t>(BRICS)</a:t>
            </a:r>
            <a:endParaRPr lang="en-ZA" dirty="0">
              <a:solidFill>
                <a:srgbClr val="FFFF00"/>
              </a:solidFill>
            </a:endParaRPr>
          </a:p>
        </p:txBody>
      </p:sp>
      <p:sp>
        <p:nvSpPr>
          <p:cNvPr id="21" name="Freeform 20"/>
          <p:cNvSpPr/>
          <p:nvPr/>
        </p:nvSpPr>
        <p:spPr>
          <a:xfrm>
            <a:off x="957743" y="2945071"/>
            <a:ext cx="1142004" cy="1760613"/>
          </a:xfrm>
          <a:custGeom>
            <a:avLst/>
            <a:gdLst>
              <a:gd name="connsiteX0" fmla="*/ 1142103 w 1142103"/>
              <a:gd name="connsiteY0" fmla="*/ 0 h 2347484"/>
              <a:gd name="connsiteX1" fmla="*/ 1142103 w 1142103"/>
              <a:gd name="connsiteY1" fmla="*/ 2347484 h 2347484"/>
              <a:gd name="connsiteX2" fmla="*/ 0 w 1142103"/>
              <a:gd name="connsiteY2" fmla="*/ 2231134 h 2347484"/>
              <a:gd name="connsiteX3" fmla="*/ 0 w 1142103"/>
              <a:gd name="connsiteY3" fmla="*/ 187016 h 2347484"/>
              <a:gd name="connsiteX4" fmla="*/ 1142103 w 1142103"/>
              <a:gd name="connsiteY4" fmla="*/ 0 h 234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103" h="2347484">
                <a:moveTo>
                  <a:pt x="1142103" y="0"/>
                </a:moveTo>
                <a:lnTo>
                  <a:pt x="1142103" y="2347484"/>
                </a:lnTo>
                <a:lnTo>
                  <a:pt x="0" y="2231134"/>
                </a:lnTo>
                <a:lnTo>
                  <a:pt x="0" y="187016"/>
                </a:lnTo>
                <a:lnTo>
                  <a:pt x="1142103" y="0"/>
                </a:lnTo>
                <a:close/>
              </a:path>
            </a:pathLst>
          </a:custGeom>
        </p:spPr>
        <p:style>
          <a:lnRef idx="1">
            <a:schemeClr val="accent5"/>
          </a:lnRef>
          <a:fillRef idx="3">
            <a:schemeClr val="accent5"/>
          </a:fillRef>
          <a:effectRef idx="2">
            <a:schemeClr val="accent5"/>
          </a:effectRef>
          <a:fontRef idx="minor">
            <a:schemeClr val="lt1"/>
          </a:fontRef>
        </p:style>
        <p:txBody>
          <a:bodyPr lIns="68576" tIns="34288" rIns="68576" bIns="34288" rtlCol="0" anchor="ctr"/>
          <a:lstStyle/>
          <a:p>
            <a:pPr algn="ctr"/>
            <a:r>
              <a:rPr lang="en-US" dirty="0">
                <a:solidFill>
                  <a:prstClr val="white"/>
                </a:solidFill>
              </a:rPr>
              <a:t>Agenda</a:t>
            </a:r>
          </a:p>
          <a:p>
            <a:pPr algn="ctr"/>
            <a:r>
              <a:rPr lang="en-US" dirty="0" smtClean="0">
                <a:solidFill>
                  <a:prstClr val="white"/>
                </a:solidFill>
              </a:rPr>
              <a:t>2063</a:t>
            </a:r>
            <a:endParaRPr lang="en-ZA" dirty="0">
              <a:solidFill>
                <a:prstClr val="white"/>
              </a:solidFill>
            </a:endParaRPr>
          </a:p>
        </p:txBody>
      </p:sp>
      <p:sp>
        <p:nvSpPr>
          <p:cNvPr id="20" name="Freeform 19"/>
          <p:cNvSpPr/>
          <p:nvPr/>
        </p:nvSpPr>
        <p:spPr>
          <a:xfrm>
            <a:off x="86449" y="3095901"/>
            <a:ext cx="785241" cy="1515944"/>
          </a:xfrm>
          <a:custGeom>
            <a:avLst/>
            <a:gdLst>
              <a:gd name="connsiteX0" fmla="*/ 785309 w 785309"/>
              <a:gd name="connsiteY0" fmla="*/ 0 h 2021258"/>
              <a:gd name="connsiteX1" fmla="*/ 785309 w 785309"/>
              <a:gd name="connsiteY1" fmla="*/ 2021258 h 2021258"/>
              <a:gd name="connsiteX2" fmla="*/ 0 w 785309"/>
              <a:gd name="connsiteY2" fmla="*/ 1941255 h 2021258"/>
              <a:gd name="connsiteX3" fmla="*/ 0 w 785309"/>
              <a:gd name="connsiteY3" fmla="*/ 128592 h 2021258"/>
              <a:gd name="connsiteX4" fmla="*/ 785309 w 785309"/>
              <a:gd name="connsiteY4" fmla="*/ 0 h 2021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309" h="2021258">
                <a:moveTo>
                  <a:pt x="785309" y="0"/>
                </a:moveTo>
                <a:lnTo>
                  <a:pt x="785309" y="2021258"/>
                </a:lnTo>
                <a:lnTo>
                  <a:pt x="0" y="1941255"/>
                </a:lnTo>
                <a:lnTo>
                  <a:pt x="0" y="128592"/>
                </a:lnTo>
                <a:lnTo>
                  <a:pt x="785309" y="0"/>
                </a:lnTo>
                <a:close/>
              </a:path>
            </a:pathLst>
          </a:custGeom>
        </p:spPr>
        <p:style>
          <a:lnRef idx="1">
            <a:schemeClr val="accent5"/>
          </a:lnRef>
          <a:fillRef idx="3">
            <a:schemeClr val="accent5"/>
          </a:fillRef>
          <a:effectRef idx="2">
            <a:schemeClr val="accent5"/>
          </a:effectRef>
          <a:fontRef idx="minor">
            <a:schemeClr val="lt1"/>
          </a:fontRef>
        </p:style>
        <p:txBody>
          <a:bodyPr lIns="68576" tIns="34288" rIns="68576" bIns="34288" rtlCol="0" anchor="ctr"/>
          <a:lstStyle/>
          <a:p>
            <a:pPr algn="ctr"/>
            <a:r>
              <a:rPr lang="en-US" dirty="0">
                <a:solidFill>
                  <a:prstClr val="white"/>
                </a:solidFill>
              </a:rPr>
              <a:t>SDG</a:t>
            </a:r>
            <a:endParaRPr lang="en-ZA" dirty="0">
              <a:solidFill>
                <a:prstClr val="white"/>
              </a:solidFill>
            </a:endParaRPr>
          </a:p>
        </p:txBody>
      </p:sp>
      <p:cxnSp>
        <p:nvCxnSpPr>
          <p:cNvPr id="43" name="Straight Arrow Connector 42"/>
          <p:cNvCxnSpPr/>
          <p:nvPr/>
        </p:nvCxnSpPr>
        <p:spPr>
          <a:xfrm flipV="1">
            <a:off x="86449" y="1907480"/>
            <a:ext cx="8895803" cy="1188422"/>
          </a:xfrm>
          <a:prstGeom prst="straightConnector1">
            <a:avLst/>
          </a:prstGeom>
          <a:ln w="444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86449" y="4705684"/>
            <a:ext cx="8895803" cy="792921"/>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3413860" y="2012367"/>
            <a:ext cx="1142004" cy="3420932"/>
          </a:xfrm>
          <a:custGeom>
            <a:avLst/>
            <a:gdLst>
              <a:gd name="connsiteX0" fmla="*/ 1142103 w 1142103"/>
              <a:gd name="connsiteY0" fmla="*/ 0 h 2999937"/>
              <a:gd name="connsiteX1" fmla="*/ 1142103 w 1142103"/>
              <a:gd name="connsiteY1" fmla="*/ 2999937 h 2999937"/>
              <a:gd name="connsiteX2" fmla="*/ 0 w 1142103"/>
              <a:gd name="connsiteY2" fmla="*/ 2883586 h 2999937"/>
              <a:gd name="connsiteX3" fmla="*/ 0 w 1142103"/>
              <a:gd name="connsiteY3" fmla="*/ 187015 h 2999937"/>
              <a:gd name="connsiteX4" fmla="*/ 1142103 w 1142103"/>
              <a:gd name="connsiteY4" fmla="*/ 0 h 2999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103" h="2999937">
                <a:moveTo>
                  <a:pt x="1142103" y="0"/>
                </a:moveTo>
                <a:lnTo>
                  <a:pt x="1142103" y="2999937"/>
                </a:lnTo>
                <a:lnTo>
                  <a:pt x="0" y="2883586"/>
                </a:lnTo>
                <a:lnTo>
                  <a:pt x="0" y="187015"/>
                </a:lnTo>
                <a:lnTo>
                  <a:pt x="1142103" y="0"/>
                </a:lnTo>
                <a:close/>
              </a:path>
            </a:pathLst>
          </a:custGeom>
          <a:solidFill>
            <a:schemeClr val="tx2">
              <a:lumMod val="75000"/>
              <a:lumOff val="25000"/>
            </a:schemeClr>
          </a:solidFill>
        </p:spPr>
        <p:style>
          <a:lnRef idx="1">
            <a:schemeClr val="accent5"/>
          </a:lnRef>
          <a:fillRef idx="3">
            <a:schemeClr val="accent5"/>
          </a:fillRef>
          <a:effectRef idx="2">
            <a:schemeClr val="accent5"/>
          </a:effectRef>
          <a:fontRef idx="minor">
            <a:schemeClr val="lt1"/>
          </a:fontRef>
        </p:style>
        <p:txBody>
          <a:bodyPr lIns="68576" tIns="34288" rIns="68576" bIns="34288" rtlCol="0" anchor="ctr"/>
          <a:lstStyle/>
          <a:p>
            <a:pPr algn="ctr"/>
            <a:r>
              <a:rPr lang="en-US" sz="1400" b="1" dirty="0">
                <a:solidFill>
                  <a:prstClr val="white"/>
                </a:solidFill>
                <a:effectLst>
                  <a:outerShdw blurRad="38100" dist="38100" dir="2700000" algn="tl">
                    <a:srgbClr val="000000">
                      <a:alpha val="43137"/>
                    </a:srgbClr>
                  </a:outerShdw>
                </a:effectLst>
              </a:rPr>
              <a:t>National Development Plan</a:t>
            </a:r>
            <a:endParaRPr lang="en-ZA" sz="1400" b="1" dirty="0">
              <a:solidFill>
                <a:prstClr val="white"/>
              </a:solidFill>
              <a:effectLst>
                <a:outerShdw blurRad="38100" dist="38100" dir="2700000" algn="tl">
                  <a:srgbClr val="000000">
                    <a:alpha val="43137"/>
                  </a:srgbClr>
                </a:outerShdw>
              </a:effectLst>
            </a:endParaRPr>
          </a:p>
        </p:txBody>
      </p:sp>
      <p:pic>
        <p:nvPicPr>
          <p:cNvPr id="13" name="Picture 12"/>
          <p:cNvPicPr>
            <a:picLocks noChangeAspect="1"/>
          </p:cNvPicPr>
          <p:nvPr/>
        </p:nvPicPr>
        <p:blipFill>
          <a:blip r:embed="rId2"/>
          <a:stretch>
            <a:fillRect/>
          </a:stretch>
        </p:blipFill>
        <p:spPr>
          <a:xfrm>
            <a:off x="3489938" y="5549253"/>
            <a:ext cx="969697" cy="658437"/>
          </a:xfrm>
          <a:prstGeom prst="rect">
            <a:avLst/>
          </a:prstGeom>
        </p:spPr>
      </p:pic>
      <p:sp>
        <p:nvSpPr>
          <p:cNvPr id="2" name="Rectangle 1"/>
          <p:cNvSpPr/>
          <p:nvPr/>
        </p:nvSpPr>
        <p:spPr>
          <a:xfrm>
            <a:off x="4731597" y="968538"/>
            <a:ext cx="4412403" cy="1171731"/>
          </a:xfrm>
          <a:prstGeom prst="rect">
            <a:avLst/>
          </a:prstGeom>
        </p:spPr>
        <p:txBody>
          <a:bodyPr wrap="square">
            <a:spAutoFit/>
          </a:bodyPr>
          <a:lstStyle/>
          <a:p>
            <a:pPr>
              <a:lnSpc>
                <a:spcPct val="150000"/>
              </a:lnSpc>
            </a:pPr>
            <a:r>
              <a:rPr lang="en-ZA" sz="1200" b="1" i="1" dirty="0">
                <a:solidFill>
                  <a:srgbClr val="3F4855">
                    <a:lumMod val="60000"/>
                    <a:lumOff val="40000"/>
                  </a:srgbClr>
                </a:solidFill>
              </a:rPr>
              <a:t>The SDGs have been aligned to the National Development Plan (NDP) and an integrated indicator framework has been developed that aligns indicators of the African Agenda 2063 and SDGs to the NDP</a:t>
            </a:r>
            <a:endParaRPr lang="en-GB" sz="1200" b="1" i="1" dirty="0">
              <a:solidFill>
                <a:srgbClr val="3F4855">
                  <a:lumMod val="60000"/>
                  <a:lumOff val="40000"/>
                </a:srgbClr>
              </a:solidFill>
            </a:endParaRPr>
          </a:p>
        </p:txBody>
      </p:sp>
      <p:sp>
        <p:nvSpPr>
          <p:cNvPr id="17" name="Rectangle 16"/>
          <p:cNvSpPr/>
          <p:nvPr/>
        </p:nvSpPr>
        <p:spPr>
          <a:xfrm>
            <a:off x="917116" y="975204"/>
            <a:ext cx="1728230" cy="523220"/>
          </a:xfrm>
          <a:prstGeom prst="rect">
            <a:avLst/>
          </a:prstGeom>
        </p:spPr>
        <p:txBody>
          <a:bodyPr wrap="none">
            <a:spAutoFit/>
          </a:bodyPr>
          <a:lstStyle/>
          <a:p>
            <a:r>
              <a:rPr lang="en-GB" sz="2800" b="1" dirty="0" smtClean="0"/>
              <a:t>Alignment</a:t>
            </a:r>
            <a:endParaRPr lang="en-GB" sz="2800" b="1" dirty="0"/>
          </a:p>
        </p:txBody>
      </p:sp>
    </p:spTree>
    <p:extLst>
      <p:ext uri="{BB962C8B-B14F-4D97-AF65-F5344CB8AC3E}">
        <p14:creationId xmlns:p14="http://schemas.microsoft.com/office/powerpoint/2010/main" val="1532983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par>
                          <p:cTn id="26" fill="hold">
                            <p:stCondLst>
                              <p:cond delay="500"/>
                            </p:stCondLst>
                            <p:childTnLst>
                              <p:par>
                                <p:cTn id="27" presetID="1" presetClass="emph" presetSubtype="2" fill="hold" nodeType="afterEffect">
                                  <p:stCondLst>
                                    <p:cond delay="0"/>
                                  </p:stCondLst>
                                  <p:childTnLst>
                                    <p:animClr clrSpc="rgb" dir="cw">
                                      <p:cBhvr>
                                        <p:cTn id="28" dur="2000" fill="hold"/>
                                        <p:tgtEl>
                                          <p:spTgt spid="23"/>
                                        </p:tgtEl>
                                        <p:attrNameLst>
                                          <p:attrName>fillcolor</p:attrName>
                                        </p:attrNameLst>
                                      </p:cBhvr>
                                      <p:to>
                                        <a:schemeClr val="accent2"/>
                                      </p:to>
                                    </p:animClr>
                                    <p:set>
                                      <p:cBhvr>
                                        <p:cTn id="29" dur="2000" fill="hold"/>
                                        <p:tgtEl>
                                          <p:spTgt spid="23"/>
                                        </p:tgtEl>
                                        <p:attrNameLst>
                                          <p:attrName>fill.type</p:attrName>
                                        </p:attrNameLst>
                                      </p:cBhvr>
                                      <p:to>
                                        <p:strVal val="solid"/>
                                      </p:to>
                                    </p:set>
                                    <p:set>
                                      <p:cBhvr>
                                        <p:cTn id="30" dur="2000" fill="hold"/>
                                        <p:tgtEl>
                                          <p:spTgt spid="2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P spid="25" grpId="0" animBg="1"/>
      <p:bldP spid="24" grpId="0" animBg="1"/>
      <p:bldP spid="22" grpId="0" animBg="1"/>
      <p:bldP spid="21"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679" y="1971678"/>
            <a:ext cx="8406035" cy="3359061"/>
          </a:xfrm>
          <a:prstGeom prst="rect">
            <a:avLst/>
          </a:prstGeom>
          <a:noFill/>
        </p:spPr>
        <p:txBody>
          <a:bodyPr wrap="square" rtlCol="0">
            <a:spAutoFit/>
          </a:bodyPr>
          <a:lstStyle/>
          <a:p>
            <a:pPr marL="342900" indent="-342900">
              <a:lnSpc>
                <a:spcPct val="150000"/>
              </a:lnSpc>
              <a:buFont typeface="Arial" panose="020B0604020202020204" pitchFamily="34" charset="0"/>
              <a:buAutoNum type="arabicPeriod"/>
            </a:pPr>
            <a:r>
              <a:rPr lang="en-ZA" sz="2400" b="1" i="1" dirty="0">
                <a:solidFill>
                  <a:srgbClr val="3F4855">
                    <a:lumMod val="60000"/>
                    <a:lumOff val="40000"/>
                  </a:srgbClr>
                </a:solidFill>
              </a:rPr>
              <a:t>The measurement process is primarily focused on the production of statistics for the National Development Plan (NDP).</a:t>
            </a:r>
          </a:p>
          <a:p>
            <a:pPr marL="342900" indent="-342900">
              <a:lnSpc>
                <a:spcPct val="150000"/>
              </a:lnSpc>
              <a:buAutoNum type="arabicPeriod"/>
            </a:pPr>
            <a:endParaRPr lang="en-ZA" sz="2400" b="1" i="1" dirty="0">
              <a:solidFill>
                <a:srgbClr val="3F4855">
                  <a:lumMod val="60000"/>
                  <a:lumOff val="40000"/>
                </a:srgbClr>
              </a:solidFill>
            </a:endParaRPr>
          </a:p>
          <a:p>
            <a:pPr marL="342900" indent="-342900">
              <a:lnSpc>
                <a:spcPct val="150000"/>
              </a:lnSpc>
              <a:buFont typeface="Arial" panose="020B0604020202020204" pitchFamily="34" charset="0"/>
              <a:buAutoNum type="arabicPeriod"/>
            </a:pPr>
            <a:r>
              <a:rPr lang="en-ZA" sz="2400" b="1" i="1" dirty="0">
                <a:solidFill>
                  <a:srgbClr val="3F4855">
                    <a:lumMod val="60000"/>
                    <a:lumOff val="40000"/>
                  </a:srgbClr>
                </a:solidFill>
              </a:rPr>
              <a:t>Secondary focus will be data for other development agenda such as SADC, AU 2063, SDG etc.</a:t>
            </a:r>
            <a:endParaRPr lang="en-ZA" sz="2400" b="1" i="1" dirty="0">
              <a:solidFill>
                <a:srgbClr val="3F4855">
                  <a:lumMod val="60000"/>
                  <a:lumOff val="40000"/>
                </a:srgbClr>
              </a:solidFill>
            </a:endParaRPr>
          </a:p>
        </p:txBody>
      </p:sp>
      <p:sp>
        <p:nvSpPr>
          <p:cNvPr id="6" name="Rectangle 5"/>
          <p:cNvSpPr/>
          <p:nvPr/>
        </p:nvSpPr>
        <p:spPr>
          <a:xfrm>
            <a:off x="917116" y="975204"/>
            <a:ext cx="2398862" cy="523220"/>
          </a:xfrm>
          <a:prstGeom prst="rect">
            <a:avLst/>
          </a:prstGeom>
        </p:spPr>
        <p:txBody>
          <a:bodyPr wrap="none">
            <a:spAutoFit/>
          </a:bodyPr>
          <a:lstStyle/>
          <a:p>
            <a:r>
              <a:rPr lang="en-ZA" sz="2800" b="1" i="1" dirty="0"/>
              <a:t>Priority setting</a:t>
            </a:r>
            <a:endParaRPr lang="en-ZA" sz="2800" b="1" i="1" dirty="0"/>
          </a:p>
        </p:txBody>
      </p:sp>
    </p:spTree>
    <p:extLst>
      <p:ext uri="{BB962C8B-B14F-4D97-AF65-F5344CB8AC3E}">
        <p14:creationId xmlns:p14="http://schemas.microsoft.com/office/powerpoint/2010/main" val="12553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uler metal"/>
          <p:cNvPicPr>
            <a:picLocks noChangeAspect="1" noChangeArrowheads="1"/>
          </p:cNvPicPr>
          <p:nvPr/>
        </p:nvPicPr>
        <p:blipFill rotWithShape="1">
          <a:blip r:embed="rId2">
            <a:extLst>
              <a:ext uri="{28A0092B-C50C-407E-A947-70E740481C1C}">
                <a14:useLocalDpi xmlns:a14="http://schemas.microsoft.com/office/drawing/2010/main" val="0"/>
              </a:ext>
            </a:extLst>
          </a:blip>
          <a:srcRect b="5409"/>
          <a:stretch/>
        </p:blipFill>
        <p:spPr bwMode="auto">
          <a:xfrm>
            <a:off x="0" y="1103428"/>
            <a:ext cx="5404104" cy="51117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674268" y="2456720"/>
            <a:ext cx="2783932" cy="923330"/>
          </a:xfrm>
          <a:prstGeom prst="rect">
            <a:avLst/>
          </a:prstGeom>
          <a:noFill/>
        </p:spPr>
        <p:txBody>
          <a:bodyPr wrap="square" rtlCol="0">
            <a:spAutoFit/>
          </a:bodyPr>
          <a:lstStyle/>
          <a:p>
            <a:r>
              <a:rPr lang="en-ZA" b="1" i="1" dirty="0">
                <a:solidFill>
                  <a:srgbClr val="3F4855">
                    <a:lumMod val="60000"/>
                    <a:lumOff val="40000"/>
                  </a:srgbClr>
                </a:solidFill>
              </a:rPr>
              <a:t>To address the quality gap you need to measure the existing level of quality</a:t>
            </a:r>
            <a:endParaRPr lang="en-GB" b="1" i="1" dirty="0">
              <a:solidFill>
                <a:srgbClr val="3F4855">
                  <a:lumMod val="60000"/>
                  <a:lumOff val="40000"/>
                </a:srgbClr>
              </a:solidFill>
            </a:endParaRPr>
          </a:p>
        </p:txBody>
      </p:sp>
      <p:sp>
        <p:nvSpPr>
          <p:cNvPr id="4" name="TextBox 3"/>
          <p:cNvSpPr txBox="1"/>
          <p:nvPr/>
        </p:nvSpPr>
        <p:spPr>
          <a:xfrm>
            <a:off x="5674268" y="4357116"/>
            <a:ext cx="2202041" cy="923330"/>
          </a:xfrm>
          <a:prstGeom prst="rect">
            <a:avLst/>
          </a:prstGeom>
          <a:noFill/>
        </p:spPr>
        <p:txBody>
          <a:bodyPr wrap="square" rtlCol="0">
            <a:spAutoFit/>
          </a:bodyPr>
          <a:lstStyle/>
          <a:p>
            <a:r>
              <a:rPr lang="en-ZA" b="1" i="1" dirty="0">
                <a:solidFill>
                  <a:srgbClr val="3F4855">
                    <a:lumMod val="60000"/>
                    <a:lumOff val="40000"/>
                  </a:srgbClr>
                </a:solidFill>
              </a:rPr>
              <a:t>SASQAF is the tool used in Stats SA to measure this.</a:t>
            </a:r>
            <a:endParaRPr lang="en-GB" b="1" i="1" dirty="0">
              <a:solidFill>
                <a:srgbClr val="3F4855">
                  <a:lumMod val="60000"/>
                  <a:lumOff val="40000"/>
                </a:srgbClr>
              </a:solidFill>
            </a:endParaRPr>
          </a:p>
        </p:txBody>
      </p:sp>
      <p:sp>
        <p:nvSpPr>
          <p:cNvPr id="9" name="Rectangle 8"/>
          <p:cNvSpPr/>
          <p:nvPr/>
        </p:nvSpPr>
        <p:spPr>
          <a:xfrm>
            <a:off x="917116" y="841818"/>
            <a:ext cx="5949514" cy="523220"/>
          </a:xfrm>
          <a:prstGeom prst="rect">
            <a:avLst/>
          </a:prstGeom>
        </p:spPr>
        <p:txBody>
          <a:bodyPr wrap="none">
            <a:spAutoFit/>
          </a:bodyPr>
          <a:lstStyle/>
          <a:p>
            <a:r>
              <a:rPr lang="en-ZA" sz="2800" b="1" i="1" dirty="0"/>
              <a:t>Addressing the gaps : Data quality gap</a:t>
            </a:r>
            <a:endParaRPr lang="en-ZA" sz="2800" b="1" i="1" dirty="0"/>
          </a:p>
        </p:txBody>
      </p:sp>
    </p:spTree>
    <p:extLst>
      <p:ext uri="{BB962C8B-B14F-4D97-AF65-F5344CB8AC3E}">
        <p14:creationId xmlns:p14="http://schemas.microsoft.com/office/powerpoint/2010/main" val="928524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5750" y="3340103"/>
            <a:ext cx="8467725" cy="15621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495675" y="2928263"/>
            <a:ext cx="1895475" cy="2238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219872" y="2825742"/>
            <a:ext cx="468037" cy="2238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p:nvGrpSpPr>
        <p:grpSpPr>
          <a:xfrm>
            <a:off x="56563" y="2268232"/>
            <a:ext cx="1257883" cy="1042936"/>
            <a:chOff x="189917" y="1152576"/>
            <a:chExt cx="1257883" cy="1042936"/>
          </a:xfrm>
        </p:grpSpPr>
        <p:sp>
          <p:nvSpPr>
            <p:cNvPr id="8" name="TextBox 7"/>
            <p:cNvSpPr txBox="1"/>
            <p:nvPr/>
          </p:nvSpPr>
          <p:spPr>
            <a:xfrm>
              <a:off x="189917" y="1152576"/>
              <a:ext cx="1038229" cy="646331"/>
            </a:xfrm>
            <a:prstGeom prst="rect">
              <a:avLst/>
            </a:prstGeom>
            <a:noFill/>
            <a:ln w="38100">
              <a:noFill/>
            </a:ln>
          </p:spPr>
          <p:txBody>
            <a:bodyPr wrap="square" rtlCol="0">
              <a:spAutoFit/>
            </a:bodyPr>
            <a:lstStyle/>
            <a:p>
              <a:pPr algn="ctr"/>
              <a:r>
                <a:rPr lang="en-ZA" b="1" i="1" dirty="0">
                  <a:solidFill>
                    <a:srgbClr val="3F4855">
                      <a:lumMod val="60000"/>
                      <a:lumOff val="40000"/>
                    </a:srgbClr>
                  </a:solidFill>
                </a:rPr>
                <a:t>Dept. of Health</a:t>
              </a:r>
              <a:endParaRPr lang="en-GB" b="1" i="1" dirty="0">
                <a:solidFill>
                  <a:srgbClr val="3F4855">
                    <a:lumMod val="60000"/>
                    <a:lumOff val="40000"/>
                  </a:srgbClr>
                </a:solidFill>
              </a:endParaRPr>
            </a:p>
          </p:txBody>
        </p:sp>
        <p:cxnSp>
          <p:nvCxnSpPr>
            <p:cNvPr id="10" name="Elbow Connector 9"/>
            <p:cNvCxnSpPr/>
            <p:nvPr/>
          </p:nvCxnSpPr>
          <p:spPr>
            <a:xfrm rot="16200000" flipH="1">
              <a:off x="895350" y="1643062"/>
              <a:ext cx="733425" cy="371475"/>
            </a:xfrm>
            <a:prstGeom prst="bentConnector3">
              <a:avLst>
                <a:gd name="adj1" fmla="val 649"/>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1351463" y="1835681"/>
            <a:ext cx="1372033" cy="1390011"/>
            <a:chOff x="75767" y="1227424"/>
            <a:chExt cx="1372033" cy="968088"/>
          </a:xfrm>
        </p:grpSpPr>
        <p:sp>
          <p:nvSpPr>
            <p:cNvPr id="14" name="TextBox 13"/>
            <p:cNvSpPr txBox="1"/>
            <p:nvPr/>
          </p:nvSpPr>
          <p:spPr>
            <a:xfrm>
              <a:off x="75767" y="1227424"/>
              <a:ext cx="1186295" cy="450144"/>
            </a:xfrm>
            <a:prstGeom prst="rect">
              <a:avLst/>
            </a:prstGeom>
            <a:noFill/>
            <a:ln w="38100">
              <a:noFill/>
            </a:ln>
          </p:spPr>
          <p:txBody>
            <a:bodyPr wrap="square" rtlCol="0">
              <a:spAutoFit/>
            </a:bodyPr>
            <a:lstStyle/>
            <a:p>
              <a:pPr algn="ctr"/>
              <a:r>
                <a:rPr lang="en-ZA" b="1" i="1" dirty="0">
                  <a:solidFill>
                    <a:srgbClr val="3F4855">
                      <a:lumMod val="60000"/>
                      <a:lumOff val="40000"/>
                    </a:srgbClr>
                  </a:solidFill>
                </a:rPr>
                <a:t>Dept. of Education</a:t>
              </a:r>
              <a:endParaRPr lang="en-GB" b="1" i="1" dirty="0">
                <a:solidFill>
                  <a:srgbClr val="3F4855">
                    <a:lumMod val="60000"/>
                    <a:lumOff val="40000"/>
                  </a:srgbClr>
                </a:solidFill>
              </a:endParaRPr>
            </a:p>
          </p:txBody>
        </p:sp>
        <p:cxnSp>
          <p:nvCxnSpPr>
            <p:cNvPr id="15" name="Elbow Connector 14"/>
            <p:cNvCxnSpPr/>
            <p:nvPr/>
          </p:nvCxnSpPr>
          <p:spPr>
            <a:xfrm rot="16200000" flipH="1">
              <a:off x="895350" y="1643062"/>
              <a:ext cx="733425" cy="371475"/>
            </a:xfrm>
            <a:prstGeom prst="bentConnector3">
              <a:avLst>
                <a:gd name="adj1" fmla="val 649"/>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7591833" y="1808360"/>
            <a:ext cx="1380721" cy="1474537"/>
            <a:chOff x="742954" y="1168555"/>
            <a:chExt cx="1380721" cy="1026957"/>
          </a:xfrm>
        </p:grpSpPr>
        <p:sp>
          <p:nvSpPr>
            <p:cNvPr id="20" name="TextBox 19"/>
            <p:cNvSpPr txBox="1"/>
            <p:nvPr/>
          </p:nvSpPr>
          <p:spPr>
            <a:xfrm>
              <a:off x="742954" y="1168555"/>
              <a:ext cx="1380721" cy="643063"/>
            </a:xfrm>
            <a:prstGeom prst="rect">
              <a:avLst/>
            </a:prstGeom>
            <a:noFill/>
            <a:ln w="38100">
              <a:noFill/>
            </a:ln>
          </p:spPr>
          <p:txBody>
            <a:bodyPr wrap="square" rtlCol="0">
              <a:spAutoFit/>
            </a:bodyPr>
            <a:lstStyle/>
            <a:p>
              <a:pPr algn="ctr"/>
              <a:r>
                <a:rPr lang="en-ZA" b="1" i="1" dirty="0">
                  <a:solidFill>
                    <a:srgbClr val="3F4855">
                      <a:lumMod val="60000"/>
                      <a:lumOff val="40000"/>
                    </a:srgbClr>
                  </a:solidFill>
                </a:rPr>
                <a:t>Dept. of Home Affairs</a:t>
              </a:r>
              <a:endParaRPr lang="en-GB" b="1" i="1" dirty="0">
                <a:solidFill>
                  <a:srgbClr val="3F4855">
                    <a:lumMod val="60000"/>
                    <a:lumOff val="40000"/>
                  </a:srgbClr>
                </a:solidFill>
              </a:endParaRPr>
            </a:p>
          </p:txBody>
        </p:sp>
        <p:cxnSp>
          <p:nvCxnSpPr>
            <p:cNvPr id="21" name="Elbow Connector 20"/>
            <p:cNvCxnSpPr/>
            <p:nvPr/>
          </p:nvCxnSpPr>
          <p:spPr>
            <a:xfrm rot="5400000">
              <a:off x="542927" y="1662114"/>
              <a:ext cx="733425" cy="333371"/>
            </a:xfrm>
            <a:prstGeom prst="bentConnector3">
              <a:avLst>
                <a:gd name="adj1" fmla="val 1157"/>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5730348" y="1326444"/>
            <a:ext cx="1395159" cy="1984725"/>
            <a:chOff x="742954" y="1265013"/>
            <a:chExt cx="1395159" cy="930499"/>
          </a:xfrm>
        </p:grpSpPr>
        <p:sp>
          <p:nvSpPr>
            <p:cNvPr id="25" name="TextBox 24"/>
            <p:cNvSpPr txBox="1"/>
            <p:nvPr/>
          </p:nvSpPr>
          <p:spPr>
            <a:xfrm>
              <a:off x="976065" y="1265013"/>
              <a:ext cx="1162048" cy="562751"/>
            </a:xfrm>
            <a:prstGeom prst="rect">
              <a:avLst/>
            </a:prstGeom>
            <a:noFill/>
            <a:ln w="38100">
              <a:noFill/>
            </a:ln>
          </p:spPr>
          <p:txBody>
            <a:bodyPr wrap="square" rtlCol="0">
              <a:spAutoFit/>
            </a:bodyPr>
            <a:lstStyle/>
            <a:p>
              <a:pPr algn="ctr"/>
              <a:r>
                <a:rPr lang="en-ZA" b="1" i="1" dirty="0">
                  <a:solidFill>
                    <a:srgbClr val="3F4855">
                      <a:lumMod val="60000"/>
                      <a:lumOff val="40000"/>
                    </a:srgbClr>
                  </a:solidFill>
                </a:rPr>
                <a:t>Dept. of Water and Sanitation</a:t>
              </a:r>
              <a:endParaRPr lang="en-GB" b="1" i="1" dirty="0">
                <a:solidFill>
                  <a:srgbClr val="3F4855">
                    <a:lumMod val="60000"/>
                    <a:lumOff val="40000"/>
                  </a:srgbClr>
                </a:solidFill>
              </a:endParaRPr>
            </a:p>
          </p:txBody>
        </p:sp>
        <p:cxnSp>
          <p:nvCxnSpPr>
            <p:cNvPr id="26" name="Elbow Connector 25"/>
            <p:cNvCxnSpPr/>
            <p:nvPr/>
          </p:nvCxnSpPr>
          <p:spPr>
            <a:xfrm rot="5400000">
              <a:off x="542927" y="1662114"/>
              <a:ext cx="733425" cy="333371"/>
            </a:xfrm>
            <a:prstGeom prst="bentConnector3">
              <a:avLst>
                <a:gd name="adj1" fmla="val 1157"/>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3746136" y="3865044"/>
            <a:ext cx="1485034" cy="584775"/>
          </a:xfrm>
          <a:prstGeom prst="rect">
            <a:avLst/>
          </a:prstGeom>
          <a:noFill/>
        </p:spPr>
        <p:txBody>
          <a:bodyPr wrap="square" rtlCol="0">
            <a:spAutoFit/>
          </a:bodyPr>
          <a:lstStyle/>
          <a:p>
            <a:r>
              <a:rPr lang="en-ZA" sz="1600" b="1" i="1" dirty="0" smtClean="0">
                <a:solidFill>
                  <a:srgbClr val="3F4855">
                    <a:lumMod val="60000"/>
                    <a:lumOff val="40000"/>
                  </a:srgbClr>
                </a:solidFill>
              </a:rPr>
              <a:t>INFORMATION </a:t>
            </a:r>
            <a:r>
              <a:rPr lang="en-ZA" sz="1600" b="1" i="1" dirty="0">
                <a:solidFill>
                  <a:srgbClr val="3F4855">
                    <a:lumMod val="60000"/>
                    <a:lumOff val="40000"/>
                  </a:srgbClr>
                </a:solidFill>
              </a:rPr>
              <a:t>GAP</a:t>
            </a:r>
            <a:endParaRPr lang="en-GB" sz="1600" b="1" i="1" dirty="0">
              <a:solidFill>
                <a:srgbClr val="3F4855">
                  <a:lumMod val="60000"/>
                  <a:lumOff val="40000"/>
                </a:srgbClr>
              </a:solidFill>
            </a:endParaRPr>
          </a:p>
        </p:txBody>
      </p:sp>
      <p:sp>
        <p:nvSpPr>
          <p:cNvPr id="3" name="TextBox 2"/>
          <p:cNvSpPr txBox="1"/>
          <p:nvPr/>
        </p:nvSpPr>
        <p:spPr>
          <a:xfrm>
            <a:off x="725244" y="5281049"/>
            <a:ext cx="7588736" cy="923330"/>
          </a:xfrm>
          <a:prstGeom prst="rect">
            <a:avLst/>
          </a:prstGeom>
          <a:noFill/>
        </p:spPr>
        <p:txBody>
          <a:bodyPr wrap="square" rtlCol="0">
            <a:spAutoFit/>
          </a:bodyPr>
          <a:lstStyle/>
          <a:p>
            <a:r>
              <a:rPr lang="en-ZA" b="1" i="1" dirty="0">
                <a:solidFill>
                  <a:srgbClr val="3F4855">
                    <a:lumMod val="60000"/>
                    <a:lumOff val="40000"/>
                  </a:srgbClr>
                </a:solidFill>
              </a:rPr>
              <a:t>The Integrated Indicator Framework is used to address the information gap</a:t>
            </a:r>
            <a:r>
              <a:rPr lang="en-ZA" b="1" i="1" dirty="0" smtClean="0">
                <a:solidFill>
                  <a:srgbClr val="3F4855">
                    <a:lumMod val="60000"/>
                    <a:lumOff val="40000"/>
                  </a:srgbClr>
                </a:solidFill>
              </a:rPr>
              <a:t>.</a:t>
            </a:r>
          </a:p>
          <a:p>
            <a:r>
              <a:rPr lang="en-ZA" b="1" i="1" dirty="0">
                <a:solidFill>
                  <a:srgbClr val="3F4855">
                    <a:lumMod val="60000"/>
                    <a:lumOff val="40000"/>
                  </a:srgbClr>
                </a:solidFill>
              </a:rPr>
              <a:t>	</a:t>
            </a:r>
            <a:endParaRPr lang="en-ZA" b="1" i="1" dirty="0" smtClean="0">
              <a:solidFill>
                <a:srgbClr val="3F4855">
                  <a:lumMod val="60000"/>
                  <a:lumOff val="40000"/>
                </a:srgbClr>
              </a:solidFill>
            </a:endParaRPr>
          </a:p>
          <a:p>
            <a:r>
              <a:rPr lang="en-ZA" b="1" i="1" dirty="0" smtClean="0">
                <a:solidFill>
                  <a:srgbClr val="3F4855">
                    <a:lumMod val="60000"/>
                    <a:lumOff val="40000"/>
                  </a:srgbClr>
                </a:solidFill>
              </a:rPr>
              <a:t>Encourage greater use of administrative data</a:t>
            </a:r>
            <a:endParaRPr lang="en-ZA" b="1" i="1" dirty="0">
              <a:solidFill>
                <a:srgbClr val="3F4855">
                  <a:lumMod val="60000"/>
                  <a:lumOff val="40000"/>
                </a:srgbClr>
              </a:solidFill>
            </a:endParaRPr>
          </a:p>
        </p:txBody>
      </p:sp>
      <p:sp>
        <p:nvSpPr>
          <p:cNvPr id="28" name="Rectangle 27"/>
          <p:cNvSpPr/>
          <p:nvPr/>
        </p:nvSpPr>
        <p:spPr>
          <a:xfrm>
            <a:off x="917116" y="841818"/>
            <a:ext cx="5886996" cy="523220"/>
          </a:xfrm>
          <a:prstGeom prst="rect">
            <a:avLst/>
          </a:prstGeom>
        </p:spPr>
        <p:txBody>
          <a:bodyPr wrap="none">
            <a:spAutoFit/>
          </a:bodyPr>
          <a:lstStyle/>
          <a:p>
            <a:r>
              <a:rPr lang="en-ZA" sz="2800" b="1" i="1" dirty="0"/>
              <a:t>Addressing the gaps : </a:t>
            </a:r>
            <a:r>
              <a:rPr lang="en-ZA" sz="2800" b="1" i="1" dirty="0" smtClean="0"/>
              <a:t>Information </a:t>
            </a:r>
            <a:r>
              <a:rPr lang="en-ZA" sz="2800" b="1" i="1" dirty="0"/>
              <a:t>gap</a:t>
            </a:r>
            <a:endParaRPr lang="en-ZA" sz="2800" b="1" i="1" dirty="0"/>
          </a:p>
        </p:txBody>
      </p:sp>
    </p:spTree>
    <p:extLst>
      <p:ext uri="{BB962C8B-B14F-4D97-AF65-F5344CB8AC3E}">
        <p14:creationId xmlns:p14="http://schemas.microsoft.com/office/powerpoint/2010/main" val="113079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xit" presetSubtype="21" fill="hold" grpId="0" nodeType="withEffect">
                                  <p:stCondLst>
                                    <p:cond delay="250"/>
                                  </p:stCondLst>
                                  <p:childTnLst>
                                    <p:animEffect transition="out" filter="barn(inVertical)">
                                      <p:cBhvr>
                                        <p:cTn id="6" dur="3250"/>
                                        <p:tgtEl>
                                          <p:spTgt spid="6"/>
                                        </p:tgtEl>
                                      </p:cBhvr>
                                    </p:animEffect>
                                    <p:set>
                                      <p:cBhvr>
                                        <p:cTn id="7" dur="1" fill="hold">
                                          <p:stCondLst>
                                            <p:cond delay="3249"/>
                                          </p:stCondLst>
                                        </p:cTn>
                                        <p:tgtEl>
                                          <p:spTgt spid="6"/>
                                        </p:tgtEl>
                                        <p:attrNameLst>
                                          <p:attrName>style.visibility</p:attrName>
                                        </p:attrNameLst>
                                      </p:cBhvr>
                                      <p:to>
                                        <p:strVal val="hidden"/>
                                      </p:to>
                                    </p:set>
                                  </p:childTnLst>
                                </p:cTn>
                              </p:par>
                              <p:par>
                                <p:cTn id="8" presetID="22"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par>
                                <p:cTn id="11" presetID="22" presetClass="entr" presetSubtype="1" fill="hold"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par>
                                <p:cTn id="14" presetID="22" presetClass="entr" presetSubtype="1" fill="hold" nodeType="withEffect">
                                  <p:stCondLst>
                                    <p:cond delay="1000"/>
                                  </p:stCondLst>
                                  <p:childTnLst>
                                    <p:set>
                                      <p:cBhvr>
                                        <p:cTn id="15" dur="1" fill="hold">
                                          <p:stCondLst>
                                            <p:cond delay="0"/>
                                          </p:stCondLst>
                                        </p:cTn>
                                        <p:tgtEl>
                                          <p:spTgt spid="19"/>
                                        </p:tgtEl>
                                        <p:attrNameLst>
                                          <p:attrName>style.visibility</p:attrName>
                                        </p:attrNameLst>
                                      </p:cBhvr>
                                      <p:to>
                                        <p:strVal val="visible"/>
                                      </p:to>
                                    </p:set>
                                    <p:animEffect transition="in" filter="wipe(up)">
                                      <p:cBhvr>
                                        <p:cTn id="16" dur="500"/>
                                        <p:tgtEl>
                                          <p:spTgt spid="19"/>
                                        </p:tgtEl>
                                      </p:cBhvr>
                                    </p:animEffect>
                                  </p:childTnLst>
                                </p:cTn>
                              </p:par>
                              <p:par>
                                <p:cTn id="17" presetID="22" presetClass="entr" presetSubtype="1" fill="hold" nodeType="withEffect">
                                  <p:stCondLst>
                                    <p:cond delay="150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par>
                                <p:cTn id="20" presetID="8" presetClass="emph" presetSubtype="0" fill="hold" grpId="0" nodeType="withEffect">
                                  <p:stCondLst>
                                    <p:cond delay="1500"/>
                                  </p:stCondLst>
                                  <p:childTnLst>
                                    <p:animRot by="-5400000">
                                      <p:cBhvr>
                                        <p:cTn id="21" dur="750" fill="hold"/>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rot="10559148">
            <a:off x="4949137" y="649436"/>
            <a:ext cx="1188823" cy="4316342"/>
          </a:xfrm>
          <a:prstGeom prst="rect">
            <a:avLst/>
          </a:prstGeom>
        </p:spPr>
      </p:pic>
      <p:pic>
        <p:nvPicPr>
          <p:cNvPr id="2050" name="Picture 2" descr="Image result for road running baton icon"/>
          <p:cNvPicPr>
            <a:picLocks noChangeAspect="1" noChangeArrowheads="1"/>
          </p:cNvPicPr>
          <p:nvPr/>
        </p:nvPicPr>
        <p:blipFill rotWithShape="1">
          <a:blip r:embed="rId3">
            <a:extLst>
              <a:ext uri="{28A0092B-C50C-407E-A947-70E740481C1C}">
                <a14:useLocalDpi xmlns:a14="http://schemas.microsoft.com/office/drawing/2010/main" val="0"/>
              </a:ext>
            </a:extLst>
          </a:blip>
          <a:srcRect l="54275"/>
          <a:stretch/>
        </p:blipFill>
        <p:spPr bwMode="auto">
          <a:xfrm>
            <a:off x="5286375" y="1835732"/>
            <a:ext cx="3514725" cy="43199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road running baton icon"/>
          <p:cNvPicPr>
            <a:picLocks noChangeAspect="1" noChangeArrowheads="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l="55204"/>
          <a:stretch/>
        </p:blipFill>
        <p:spPr bwMode="auto">
          <a:xfrm>
            <a:off x="68125" y="2989200"/>
            <a:ext cx="2509196" cy="314801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03777" y="1791944"/>
            <a:ext cx="3282797" cy="2031325"/>
          </a:xfrm>
          <a:prstGeom prst="rect">
            <a:avLst/>
          </a:prstGeom>
          <a:noFill/>
        </p:spPr>
        <p:txBody>
          <a:bodyPr wrap="square" rtlCol="0">
            <a:spAutoFit/>
          </a:bodyPr>
          <a:lstStyle/>
          <a:p>
            <a:r>
              <a:rPr lang="en-ZA" sz="2400" b="1" dirty="0" smtClean="0"/>
              <a:t>Data disaggregation</a:t>
            </a:r>
          </a:p>
          <a:p>
            <a:pPr marL="342900" indent="-342900">
              <a:buAutoNum type="arabicPeriod"/>
            </a:pPr>
            <a:endParaRPr lang="en-ZA" sz="2400" b="1" dirty="0" smtClean="0"/>
          </a:p>
          <a:p>
            <a:r>
              <a:rPr lang="en-ZA" sz="2400" b="1" dirty="0" smtClean="0"/>
              <a:t>Use of Admin data</a:t>
            </a:r>
          </a:p>
          <a:p>
            <a:endParaRPr lang="en-ZA" b="1" dirty="0"/>
          </a:p>
          <a:p>
            <a:endParaRPr lang="en-ZA" b="1" dirty="0" smtClean="0"/>
          </a:p>
          <a:p>
            <a:endParaRPr lang="en-ZA" dirty="0"/>
          </a:p>
        </p:txBody>
      </p:sp>
      <p:sp>
        <p:nvSpPr>
          <p:cNvPr id="12" name="Rectangle 11"/>
          <p:cNvSpPr/>
          <p:nvPr/>
        </p:nvSpPr>
        <p:spPr>
          <a:xfrm>
            <a:off x="917116" y="841818"/>
            <a:ext cx="5886996" cy="523220"/>
          </a:xfrm>
          <a:prstGeom prst="rect">
            <a:avLst/>
          </a:prstGeom>
        </p:spPr>
        <p:txBody>
          <a:bodyPr wrap="none">
            <a:spAutoFit/>
          </a:bodyPr>
          <a:lstStyle/>
          <a:p>
            <a:r>
              <a:rPr lang="en-ZA" sz="2800" b="1" i="1" dirty="0"/>
              <a:t>Challenges In Leaving No One Behind</a:t>
            </a:r>
            <a:endParaRPr lang="en-ZA" sz="2800" b="1" i="1" dirty="0"/>
          </a:p>
        </p:txBody>
      </p:sp>
    </p:spTree>
    <p:extLst>
      <p:ext uri="{BB962C8B-B14F-4D97-AF65-F5344CB8AC3E}">
        <p14:creationId xmlns:p14="http://schemas.microsoft.com/office/powerpoint/2010/main" val="1133864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45573" y="2162624"/>
            <a:ext cx="7748484" cy="3139321"/>
          </a:xfrm>
          <a:prstGeom prst="rect">
            <a:avLst/>
          </a:prstGeom>
          <a:noFill/>
        </p:spPr>
        <p:txBody>
          <a:bodyPr wrap="square" rtlCol="0">
            <a:spAutoFit/>
          </a:bodyPr>
          <a:lstStyle/>
          <a:p>
            <a:pPr marL="342900" indent="-342900">
              <a:buAutoNum type="arabicPeriod"/>
            </a:pPr>
            <a:r>
              <a:rPr lang="en-ZA" sz="2000" b="1" i="1" dirty="0" smtClean="0">
                <a:solidFill>
                  <a:srgbClr val="3F4855">
                    <a:lumMod val="60000"/>
                    <a:lumOff val="40000"/>
                  </a:srgbClr>
                </a:solidFill>
              </a:rPr>
              <a:t>Improve </a:t>
            </a:r>
            <a:r>
              <a:rPr lang="en-ZA" sz="2000" b="1" i="1" dirty="0">
                <a:solidFill>
                  <a:srgbClr val="3F4855">
                    <a:lumMod val="60000"/>
                    <a:lumOff val="40000"/>
                  </a:srgbClr>
                </a:solidFill>
              </a:rPr>
              <a:t>institutions that collect data to go down to he lowest geographically levels</a:t>
            </a:r>
            <a:r>
              <a:rPr lang="en-ZA" sz="2000" b="1" i="1" dirty="0" smtClean="0">
                <a:solidFill>
                  <a:srgbClr val="3F4855">
                    <a:lumMod val="60000"/>
                    <a:lumOff val="40000"/>
                  </a:srgbClr>
                </a:solidFill>
              </a:rPr>
              <a:t>.</a:t>
            </a:r>
          </a:p>
          <a:p>
            <a:pPr marL="342900" indent="-342900">
              <a:buAutoNum type="arabicPeriod"/>
            </a:pPr>
            <a:endParaRPr lang="en-ZA" sz="2000" b="1" i="1" dirty="0">
              <a:solidFill>
                <a:srgbClr val="3F4855">
                  <a:lumMod val="60000"/>
                  <a:lumOff val="40000"/>
                </a:srgbClr>
              </a:solidFill>
            </a:endParaRPr>
          </a:p>
          <a:p>
            <a:pPr marL="342900" indent="-342900">
              <a:buAutoNum type="arabicPeriod" startAt="2"/>
            </a:pPr>
            <a:r>
              <a:rPr lang="en-ZA" sz="2000" b="1" i="1" dirty="0" smtClean="0">
                <a:solidFill>
                  <a:srgbClr val="3F4855">
                    <a:lumMod val="60000"/>
                    <a:lumOff val="40000"/>
                  </a:srgbClr>
                </a:solidFill>
              </a:rPr>
              <a:t>Strengthening our data coordination capability through legislative reform. </a:t>
            </a:r>
          </a:p>
          <a:p>
            <a:pPr lvl="2"/>
            <a:r>
              <a:rPr lang="en-ZA" sz="2000" b="1" i="1" dirty="0" smtClean="0">
                <a:solidFill>
                  <a:srgbClr val="3F4855">
                    <a:lumMod val="60000"/>
                    <a:lumOff val="40000"/>
                  </a:srgbClr>
                </a:solidFill>
              </a:rPr>
              <a:t>Sector statistical </a:t>
            </a:r>
            <a:r>
              <a:rPr lang="en-ZA" sz="2000" b="1" i="1" dirty="0">
                <a:solidFill>
                  <a:srgbClr val="3F4855">
                    <a:lumMod val="60000"/>
                    <a:lumOff val="40000"/>
                  </a:srgbClr>
                </a:solidFill>
              </a:rPr>
              <a:t>plans to disaggregate data to much finer lower </a:t>
            </a:r>
            <a:r>
              <a:rPr lang="en-ZA" sz="2000" b="1" i="1" dirty="0" smtClean="0">
                <a:solidFill>
                  <a:srgbClr val="3F4855">
                    <a:lumMod val="60000"/>
                    <a:lumOff val="40000"/>
                  </a:srgbClr>
                </a:solidFill>
              </a:rPr>
              <a:t>levels</a:t>
            </a:r>
          </a:p>
          <a:p>
            <a:endParaRPr lang="en-ZA" sz="2000" b="1" i="1" dirty="0">
              <a:solidFill>
                <a:srgbClr val="3F4855">
                  <a:lumMod val="60000"/>
                  <a:lumOff val="40000"/>
                </a:srgbClr>
              </a:solidFill>
            </a:endParaRPr>
          </a:p>
          <a:p>
            <a:r>
              <a:rPr lang="en-ZA" sz="2000" b="1" i="1" dirty="0" smtClean="0">
                <a:solidFill>
                  <a:srgbClr val="3F4855">
                    <a:lumMod val="60000"/>
                    <a:lumOff val="40000"/>
                  </a:srgbClr>
                </a:solidFill>
              </a:rPr>
              <a:t>3. Improve </a:t>
            </a:r>
            <a:r>
              <a:rPr lang="en-ZA" sz="2000" b="1" i="1" dirty="0">
                <a:solidFill>
                  <a:srgbClr val="3F4855">
                    <a:lumMod val="60000"/>
                    <a:lumOff val="40000"/>
                  </a:srgbClr>
                </a:solidFill>
              </a:rPr>
              <a:t>admin data so that the </a:t>
            </a:r>
            <a:r>
              <a:rPr lang="en-ZA" sz="2000" b="1" i="1" dirty="0" smtClean="0">
                <a:solidFill>
                  <a:srgbClr val="3F4855">
                    <a:lumMod val="60000"/>
                    <a:lumOff val="40000"/>
                  </a:srgbClr>
                </a:solidFill>
              </a:rPr>
              <a:t>use </a:t>
            </a:r>
            <a:r>
              <a:rPr lang="en-ZA" sz="2000" b="1" i="1" dirty="0">
                <a:solidFill>
                  <a:srgbClr val="3F4855">
                    <a:lumMod val="60000"/>
                    <a:lumOff val="40000"/>
                  </a:srgbClr>
                </a:solidFill>
              </a:rPr>
              <a:t>of admin data increases.</a:t>
            </a:r>
          </a:p>
          <a:p>
            <a:endParaRPr lang="en-ZA" dirty="0"/>
          </a:p>
        </p:txBody>
      </p:sp>
      <p:sp>
        <p:nvSpPr>
          <p:cNvPr id="7" name="Rectangle 6"/>
          <p:cNvSpPr/>
          <p:nvPr/>
        </p:nvSpPr>
        <p:spPr>
          <a:xfrm>
            <a:off x="917116" y="841818"/>
            <a:ext cx="2109360" cy="523220"/>
          </a:xfrm>
          <a:prstGeom prst="rect">
            <a:avLst/>
          </a:prstGeom>
        </p:spPr>
        <p:txBody>
          <a:bodyPr wrap="none">
            <a:spAutoFit/>
          </a:bodyPr>
          <a:lstStyle/>
          <a:p>
            <a:r>
              <a:rPr lang="en-GB" sz="2800" b="1" dirty="0"/>
              <a:t>Way forward</a:t>
            </a:r>
            <a:endParaRPr lang="en-GB" sz="2800" b="1" dirty="0"/>
          </a:p>
        </p:txBody>
      </p:sp>
    </p:spTree>
    <p:extLst>
      <p:ext uri="{BB962C8B-B14F-4D97-AF65-F5344CB8AC3E}">
        <p14:creationId xmlns:p14="http://schemas.microsoft.com/office/powerpoint/2010/main" val="2774132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03648" y="1583088"/>
            <a:ext cx="3472529" cy="2562452"/>
          </a:xfrm>
          <a:prstGeom prst="rect">
            <a:avLst/>
          </a:prstGeom>
        </p:spPr>
      </p:pic>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5076057" y="1799112"/>
            <a:ext cx="2870810" cy="2064794"/>
          </a:xfrm>
          <a:prstGeom prst="rect">
            <a:avLst/>
          </a:prstGeom>
        </p:spPr>
      </p:pic>
      <p:pic>
        <p:nvPicPr>
          <p:cNvPr id="4" name="Picture 3"/>
          <p:cNvPicPr>
            <a:picLocks noChangeAspect="1"/>
          </p:cNvPicPr>
          <p:nvPr/>
        </p:nvPicPr>
        <p:blipFill>
          <a:blip r:embed="rId4">
            <a:clrChange>
              <a:clrFrom>
                <a:srgbClr val="FFFFFF"/>
              </a:clrFrom>
              <a:clrTo>
                <a:srgbClr val="FFFFFF">
                  <a:alpha val="0"/>
                </a:srgbClr>
              </a:clrTo>
            </a:clrChange>
          </a:blip>
          <a:stretch>
            <a:fillRect/>
          </a:stretch>
        </p:blipFill>
        <p:spPr>
          <a:xfrm>
            <a:off x="4572000" y="3671320"/>
            <a:ext cx="3080567" cy="2284709"/>
          </a:xfrm>
          <a:prstGeom prst="rect">
            <a:avLst/>
          </a:prstGeom>
        </p:spPr>
      </p:pic>
      <p:pic>
        <p:nvPicPr>
          <p:cNvPr id="5" name="Picture 4"/>
          <p:cNvPicPr>
            <a:picLocks noChangeAspect="1"/>
          </p:cNvPicPr>
          <p:nvPr/>
        </p:nvPicPr>
        <p:blipFill>
          <a:blip r:embed="rId5">
            <a:clrChange>
              <a:clrFrom>
                <a:srgbClr val="FFFFFF"/>
              </a:clrFrom>
              <a:clrTo>
                <a:srgbClr val="FFFFFF">
                  <a:alpha val="0"/>
                </a:srgbClr>
              </a:clrTo>
            </a:clrChange>
          </a:blip>
          <a:stretch>
            <a:fillRect/>
          </a:stretch>
        </p:blipFill>
        <p:spPr>
          <a:xfrm>
            <a:off x="1376526" y="3887344"/>
            <a:ext cx="2603633" cy="1944216"/>
          </a:xfrm>
          <a:prstGeom prst="rect">
            <a:avLst/>
          </a:prstGeom>
        </p:spPr>
      </p:pic>
      <p:sp>
        <p:nvSpPr>
          <p:cNvPr id="6" name="Rectangle 5"/>
          <p:cNvSpPr/>
          <p:nvPr/>
        </p:nvSpPr>
        <p:spPr>
          <a:xfrm>
            <a:off x="911490" y="940839"/>
            <a:ext cx="6878782" cy="523220"/>
          </a:xfrm>
          <a:prstGeom prst="rect">
            <a:avLst/>
          </a:prstGeom>
        </p:spPr>
        <p:txBody>
          <a:bodyPr wrap="square">
            <a:spAutoFit/>
          </a:bodyPr>
          <a:lstStyle/>
          <a:p>
            <a:r>
              <a:rPr lang="en-US" sz="2800" b="1" dirty="0"/>
              <a:t>Stats SA publishes over 230 publications </a:t>
            </a:r>
          </a:p>
        </p:txBody>
      </p:sp>
    </p:spTree>
    <p:extLst>
      <p:ext uri="{BB962C8B-B14F-4D97-AF65-F5344CB8AC3E}">
        <p14:creationId xmlns:p14="http://schemas.microsoft.com/office/powerpoint/2010/main" val="2205512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l="384" t="6787" r="1166" b="20783"/>
          <a:stretch/>
        </p:blipFill>
        <p:spPr>
          <a:xfrm>
            <a:off x="0" y="1115568"/>
            <a:ext cx="9144000" cy="5029200"/>
          </a:xfrm>
          <a:prstGeom prst="rect">
            <a:avLst/>
          </a:prstGeom>
          <a:ln>
            <a:noFill/>
          </a:ln>
        </p:spPr>
      </p:pic>
      <p:sp>
        <p:nvSpPr>
          <p:cNvPr id="6" name="Rectangle 5"/>
          <p:cNvSpPr/>
          <p:nvPr/>
        </p:nvSpPr>
        <p:spPr>
          <a:xfrm>
            <a:off x="0" y="4130779"/>
            <a:ext cx="7831742" cy="2062103"/>
          </a:xfrm>
          <a:prstGeom prst="rect">
            <a:avLst/>
          </a:prstGeom>
        </p:spPr>
        <p:txBody>
          <a:bodyPr wrap="square">
            <a:spAutoFit/>
          </a:bodyPr>
          <a:lstStyle/>
          <a:p>
            <a:r>
              <a:rPr lang="en-US" sz="1600" b="1" i="1" dirty="0">
                <a:solidFill>
                  <a:srgbClr val="3F4855">
                    <a:lumMod val="60000"/>
                    <a:lumOff val="40000"/>
                  </a:srgbClr>
                </a:solidFill>
              </a:rPr>
              <a:t>Special Data Dissemination Standards (SDDS)</a:t>
            </a:r>
          </a:p>
          <a:p>
            <a:endParaRPr lang="en-US" sz="1600" b="1" i="1" dirty="0">
              <a:solidFill>
                <a:srgbClr val="3F4855">
                  <a:lumMod val="60000"/>
                  <a:lumOff val="40000"/>
                </a:srgbClr>
              </a:solidFill>
            </a:endParaRPr>
          </a:p>
          <a:p>
            <a:r>
              <a:rPr lang="en-US" sz="1600" b="1" i="1" dirty="0">
                <a:solidFill>
                  <a:srgbClr val="3F4855">
                    <a:lumMod val="60000"/>
                    <a:lumOff val="40000"/>
                  </a:srgbClr>
                </a:solidFill>
              </a:rPr>
              <a:t>United Nations Principles of Official Statistics</a:t>
            </a:r>
          </a:p>
          <a:p>
            <a:endParaRPr lang="en-US" sz="1600" b="1" i="1" dirty="0">
              <a:solidFill>
                <a:srgbClr val="3F4855">
                  <a:lumMod val="60000"/>
                  <a:lumOff val="40000"/>
                </a:srgbClr>
              </a:solidFill>
            </a:endParaRPr>
          </a:p>
          <a:p>
            <a:r>
              <a:rPr lang="en-US" sz="1600" b="1" i="1" dirty="0">
                <a:solidFill>
                  <a:srgbClr val="3F4855">
                    <a:lumMod val="60000"/>
                    <a:lumOff val="40000"/>
                  </a:srgbClr>
                </a:solidFill>
              </a:rPr>
              <a:t>South African Statistical Quality Assessment </a:t>
            </a:r>
          </a:p>
          <a:p>
            <a:r>
              <a:rPr lang="en-US" sz="1600" b="1" i="1" dirty="0">
                <a:solidFill>
                  <a:srgbClr val="3F4855">
                    <a:lumMod val="60000"/>
                    <a:lumOff val="40000"/>
                  </a:srgbClr>
                </a:solidFill>
              </a:rPr>
              <a:t>Framework (SASQAF</a:t>
            </a:r>
            <a:r>
              <a:rPr lang="en-US" sz="1600" b="1" i="1" dirty="0" smtClean="0">
                <a:solidFill>
                  <a:srgbClr val="3F4855">
                    <a:lumMod val="60000"/>
                    <a:lumOff val="40000"/>
                  </a:srgbClr>
                </a:solidFill>
              </a:rPr>
              <a:t>)</a:t>
            </a:r>
          </a:p>
          <a:p>
            <a:endParaRPr lang="en-US" sz="1600" b="1" i="1" dirty="0" smtClean="0">
              <a:solidFill>
                <a:srgbClr val="3F4855">
                  <a:lumMod val="60000"/>
                  <a:lumOff val="40000"/>
                </a:srgbClr>
              </a:solidFill>
            </a:endParaRPr>
          </a:p>
          <a:p>
            <a:r>
              <a:rPr lang="en-US" sz="1600" b="1" i="1" dirty="0" smtClean="0">
                <a:solidFill>
                  <a:srgbClr val="3F4855">
                    <a:lumMod val="60000"/>
                    <a:lumOff val="40000"/>
                  </a:srgbClr>
                </a:solidFill>
              </a:rPr>
              <a:t>System of National Accounts 2008 etc.</a:t>
            </a:r>
            <a:endParaRPr lang="en-US" sz="1600" b="1" i="1" dirty="0">
              <a:solidFill>
                <a:srgbClr val="3F4855">
                  <a:lumMod val="60000"/>
                  <a:lumOff val="40000"/>
                </a:srgbClr>
              </a:solidFill>
            </a:endParaRPr>
          </a:p>
        </p:txBody>
      </p:sp>
      <p:sp>
        <p:nvSpPr>
          <p:cNvPr id="8" name="Rectangle 7"/>
          <p:cNvSpPr/>
          <p:nvPr/>
        </p:nvSpPr>
        <p:spPr>
          <a:xfrm>
            <a:off x="4212585" y="1159044"/>
            <a:ext cx="4931415" cy="954107"/>
          </a:xfrm>
          <a:prstGeom prst="rect">
            <a:avLst/>
          </a:prstGeom>
        </p:spPr>
        <p:txBody>
          <a:bodyPr wrap="none">
            <a:spAutoFit/>
          </a:bodyPr>
          <a:lstStyle/>
          <a:p>
            <a:r>
              <a:rPr lang="en-US" sz="2800" b="1" i="1" dirty="0" smtClean="0"/>
              <a:t>Economic statistics production </a:t>
            </a:r>
          </a:p>
          <a:p>
            <a:r>
              <a:rPr lang="en-US" sz="2800" b="1" i="1" dirty="0" smtClean="0"/>
              <a:t>is guided amongst others by: </a:t>
            </a:r>
            <a:endParaRPr lang="en-US" sz="2800" b="1" i="1" dirty="0"/>
          </a:p>
        </p:txBody>
      </p:sp>
    </p:spTree>
    <p:extLst>
      <p:ext uri="{BB962C8B-B14F-4D97-AF65-F5344CB8AC3E}">
        <p14:creationId xmlns:p14="http://schemas.microsoft.com/office/powerpoint/2010/main" val="1106482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2445" y="2888673"/>
            <a:ext cx="789710" cy="369332"/>
          </a:xfrm>
          <a:prstGeom prst="rect">
            <a:avLst/>
          </a:prstGeom>
          <a:noFill/>
        </p:spPr>
        <p:txBody>
          <a:bodyPr wrap="square" rtlCol="0">
            <a:spAutoFit/>
          </a:bodyPr>
          <a:lstStyle/>
          <a:p>
            <a:r>
              <a:rPr lang="en-US" dirty="0" smtClean="0"/>
              <a:t>(1)</a:t>
            </a:r>
            <a:endParaRPr lang="en-ZA" dirty="0"/>
          </a:p>
        </p:txBody>
      </p:sp>
      <p:pic>
        <p:nvPicPr>
          <p:cNvPr id="3" name="Picture 2" descr="http://www.psdgraphics.com/file/red-number-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957" t="6214" r="24205"/>
          <a:stretch/>
        </p:blipFill>
        <p:spPr bwMode="auto">
          <a:xfrm>
            <a:off x="752042" y="2441185"/>
            <a:ext cx="1475509" cy="22667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57389" y="3167920"/>
            <a:ext cx="2284042" cy="646331"/>
          </a:xfrm>
          <a:prstGeom prst="rect">
            <a:avLst/>
          </a:prstGeom>
          <a:noFill/>
        </p:spPr>
        <p:txBody>
          <a:bodyPr wrap="square" rtlCol="0">
            <a:spAutoFit/>
          </a:bodyPr>
          <a:lstStyle/>
          <a:p>
            <a:r>
              <a:rPr lang="en-US" b="1" i="1" dirty="0" smtClean="0">
                <a:solidFill>
                  <a:srgbClr val="3F4855">
                    <a:lumMod val="60000"/>
                    <a:lumOff val="40000"/>
                  </a:srgbClr>
                </a:solidFill>
              </a:rPr>
              <a:t>The production of official statistics</a:t>
            </a:r>
            <a:endParaRPr lang="en-ZA" b="1" i="1" dirty="0">
              <a:solidFill>
                <a:srgbClr val="3F4855">
                  <a:lumMod val="60000"/>
                  <a:lumOff val="40000"/>
                </a:srgbClr>
              </a:solidFill>
            </a:endParaRPr>
          </a:p>
        </p:txBody>
      </p:sp>
      <p:pic>
        <p:nvPicPr>
          <p:cNvPr id="5" name="Picture 4" descr="http://www.psdgraphics.com/file/red-number-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650" t="4661" r="23490" b="2761"/>
          <a:stretch/>
        </p:blipFill>
        <p:spPr bwMode="auto">
          <a:xfrm>
            <a:off x="4881134" y="2407675"/>
            <a:ext cx="1359911" cy="21668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294955" y="3167920"/>
            <a:ext cx="2479509" cy="646331"/>
          </a:xfrm>
          <a:prstGeom prst="rect">
            <a:avLst/>
          </a:prstGeom>
          <a:noFill/>
        </p:spPr>
        <p:txBody>
          <a:bodyPr wrap="square" rtlCol="0">
            <a:spAutoFit/>
          </a:bodyPr>
          <a:lstStyle/>
          <a:p>
            <a:r>
              <a:rPr lang="en-ZA" b="1" i="1" dirty="0" smtClean="0">
                <a:solidFill>
                  <a:srgbClr val="3F4855">
                    <a:lumMod val="60000"/>
                    <a:lumOff val="40000"/>
                  </a:srgbClr>
                </a:solidFill>
              </a:rPr>
              <a:t>A coordination role within the </a:t>
            </a:r>
            <a:r>
              <a:rPr lang="en-US" b="1" i="1" dirty="0" smtClean="0">
                <a:solidFill>
                  <a:srgbClr val="3F4855">
                    <a:lumMod val="60000"/>
                    <a:lumOff val="40000"/>
                  </a:srgbClr>
                </a:solidFill>
              </a:rPr>
              <a:t>NSS.</a:t>
            </a:r>
            <a:endParaRPr lang="en-US" b="1" i="1" dirty="0">
              <a:solidFill>
                <a:srgbClr val="3F4855">
                  <a:lumMod val="60000"/>
                  <a:lumOff val="40000"/>
                </a:srgbClr>
              </a:solidFill>
            </a:endParaRPr>
          </a:p>
        </p:txBody>
      </p:sp>
      <p:sp>
        <p:nvSpPr>
          <p:cNvPr id="7" name="TextBox 6"/>
          <p:cNvSpPr txBox="1"/>
          <p:nvPr/>
        </p:nvSpPr>
        <p:spPr>
          <a:xfrm>
            <a:off x="916116" y="969375"/>
            <a:ext cx="6691745" cy="523220"/>
          </a:xfrm>
          <a:prstGeom prst="rect">
            <a:avLst/>
          </a:prstGeom>
          <a:noFill/>
        </p:spPr>
        <p:txBody>
          <a:bodyPr wrap="square" rtlCol="0">
            <a:spAutoFit/>
          </a:bodyPr>
          <a:lstStyle/>
          <a:p>
            <a:r>
              <a:rPr lang="en-US" sz="2800" b="1" dirty="0" smtClean="0"/>
              <a:t>Thus Stats SA plays two key roles </a:t>
            </a:r>
            <a:endParaRPr lang="en-ZA" sz="2800" b="1" dirty="0"/>
          </a:p>
        </p:txBody>
      </p:sp>
    </p:spTree>
    <p:extLst>
      <p:ext uri="{BB962C8B-B14F-4D97-AF65-F5344CB8AC3E}">
        <p14:creationId xmlns:p14="http://schemas.microsoft.com/office/powerpoint/2010/main" val="308590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75152389"/>
              </p:ext>
            </p:extLst>
          </p:nvPr>
        </p:nvGraphicFramePr>
        <p:xfrm>
          <a:off x="-54768" y="1469686"/>
          <a:ext cx="6768752" cy="4590583"/>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5132064" y="1650792"/>
            <a:ext cx="3816424" cy="1200329"/>
          </a:xfrm>
          <a:prstGeom prst="rect">
            <a:avLst/>
          </a:prstGeom>
        </p:spPr>
        <p:txBody>
          <a:bodyPr wrap="square">
            <a:spAutoFit/>
          </a:bodyPr>
          <a:lstStyle/>
          <a:p>
            <a:pPr algn="ctr"/>
            <a:r>
              <a:rPr lang="en-GB" b="1" i="1" dirty="0">
                <a:solidFill>
                  <a:srgbClr val="3F4855">
                    <a:lumMod val="60000"/>
                    <a:lumOff val="40000"/>
                  </a:srgbClr>
                </a:solidFill>
              </a:rPr>
              <a:t>Only </a:t>
            </a:r>
            <a:r>
              <a:rPr lang="en-GB" b="1" i="1" dirty="0">
                <a:solidFill>
                  <a:srgbClr val="DDA73A"/>
                </a:solidFill>
              </a:rPr>
              <a:t>156 of the proposed 230 </a:t>
            </a:r>
            <a:r>
              <a:rPr lang="en-GB" b="1" i="1" dirty="0">
                <a:solidFill>
                  <a:srgbClr val="3F4855">
                    <a:lumMod val="60000"/>
                    <a:lumOff val="40000"/>
                  </a:srgbClr>
                </a:solidFill>
              </a:rPr>
              <a:t>indicators have agreed standards and methods and can thus strictly speaking be measured. </a:t>
            </a:r>
          </a:p>
        </p:txBody>
      </p:sp>
      <p:sp>
        <p:nvSpPr>
          <p:cNvPr id="6" name="Title 7"/>
          <p:cNvSpPr txBox="1">
            <a:spLocks/>
          </p:cNvSpPr>
          <p:nvPr/>
        </p:nvSpPr>
        <p:spPr>
          <a:xfrm>
            <a:off x="853861" y="977692"/>
            <a:ext cx="1611635" cy="673100"/>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100" b="1" dirty="0" smtClean="0">
                <a:latin typeface="+mn-lt"/>
              </a:rPr>
              <a:t>Coverage</a:t>
            </a:r>
            <a:endParaRPr lang="en-GB" sz="3100" b="1" dirty="0">
              <a:latin typeface="+mn-lt"/>
            </a:endParaRPr>
          </a:p>
        </p:txBody>
      </p:sp>
    </p:spTree>
    <p:extLst>
      <p:ext uri="{BB962C8B-B14F-4D97-AF65-F5344CB8AC3E}">
        <p14:creationId xmlns:p14="http://schemas.microsoft.com/office/powerpoint/2010/main" val="1579226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
          <p:cNvCxnSpPr/>
          <p:nvPr/>
        </p:nvCxnSpPr>
        <p:spPr>
          <a:xfrm>
            <a:off x="7757977" y="5855869"/>
            <a:ext cx="217507" cy="6455"/>
          </a:xfrm>
          <a:prstGeom prst="straightConnector1">
            <a:avLst/>
          </a:prstGeom>
          <a:ln w="12700">
            <a:solidFill>
              <a:schemeClr val="bg1">
                <a:lumMod val="95000"/>
              </a:schemeClr>
            </a:solidFill>
            <a:tailEnd type="oval"/>
          </a:ln>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8013965" y="5756708"/>
            <a:ext cx="673112" cy="230832"/>
          </a:xfrm>
          <a:prstGeom prst="rect">
            <a:avLst/>
          </a:prstGeom>
          <a:noFill/>
        </p:spPr>
        <p:txBody>
          <a:bodyPr wrap="square" rtlCol="0">
            <a:spAutoFit/>
          </a:bodyPr>
          <a:lstStyle>
            <a:defPPr>
              <a:defRPr lang="en-US"/>
            </a:defPPr>
            <a:lvl1pPr>
              <a:defRPr sz="700">
                <a:solidFill>
                  <a:schemeClr val="tx1">
                    <a:lumMod val="50000"/>
                    <a:lumOff val="50000"/>
                  </a:schemeClr>
                </a:solidFill>
              </a:defRPr>
            </a:lvl1pPr>
          </a:lstStyle>
          <a:p>
            <a:r>
              <a:rPr lang="en-ZA" sz="900" dirty="0" smtClean="0">
                <a:solidFill>
                  <a:prstClr val="black">
                    <a:lumMod val="50000"/>
                    <a:lumOff val="50000"/>
                  </a:prstClr>
                </a:solidFill>
              </a:rPr>
              <a:t>21 -  40%</a:t>
            </a:r>
            <a:endParaRPr lang="en-GB" sz="900" dirty="0">
              <a:solidFill>
                <a:prstClr val="black">
                  <a:lumMod val="50000"/>
                  <a:lumOff val="50000"/>
                </a:prstClr>
              </a:solidFill>
            </a:endParaRPr>
          </a:p>
        </p:txBody>
      </p:sp>
      <p:sp>
        <p:nvSpPr>
          <p:cNvPr id="4" name="TextBox 3"/>
          <p:cNvSpPr txBox="1"/>
          <p:nvPr/>
        </p:nvSpPr>
        <p:spPr>
          <a:xfrm>
            <a:off x="8090390" y="5587649"/>
            <a:ext cx="662922" cy="230832"/>
          </a:xfrm>
          <a:prstGeom prst="rect">
            <a:avLst/>
          </a:prstGeom>
          <a:noFill/>
        </p:spPr>
        <p:txBody>
          <a:bodyPr wrap="square" rtlCol="0">
            <a:spAutoFit/>
          </a:bodyPr>
          <a:lstStyle>
            <a:defPPr>
              <a:defRPr lang="en-US"/>
            </a:defPPr>
            <a:lvl1pPr>
              <a:defRPr sz="700">
                <a:solidFill>
                  <a:schemeClr val="tx1">
                    <a:lumMod val="50000"/>
                    <a:lumOff val="50000"/>
                  </a:schemeClr>
                </a:solidFill>
              </a:defRPr>
            </a:lvl1pPr>
          </a:lstStyle>
          <a:p>
            <a:r>
              <a:rPr lang="en-ZA" sz="900" dirty="0" smtClean="0">
                <a:solidFill>
                  <a:prstClr val="black">
                    <a:lumMod val="50000"/>
                    <a:lumOff val="50000"/>
                  </a:prstClr>
                </a:solidFill>
              </a:rPr>
              <a:t>41 - 60%</a:t>
            </a:r>
            <a:endParaRPr lang="en-GB" sz="900" dirty="0">
              <a:solidFill>
                <a:prstClr val="black">
                  <a:lumMod val="50000"/>
                  <a:lumOff val="50000"/>
                </a:prstClr>
              </a:solidFill>
            </a:endParaRPr>
          </a:p>
        </p:txBody>
      </p:sp>
      <p:cxnSp>
        <p:nvCxnSpPr>
          <p:cNvPr id="5" name="Straight Arrow Connector 4"/>
          <p:cNvCxnSpPr/>
          <p:nvPr/>
        </p:nvCxnSpPr>
        <p:spPr>
          <a:xfrm>
            <a:off x="7771280" y="5686810"/>
            <a:ext cx="295237" cy="6455"/>
          </a:xfrm>
          <a:prstGeom prst="straightConnector1">
            <a:avLst/>
          </a:prstGeom>
          <a:ln w="12700">
            <a:solidFill>
              <a:schemeClr val="bg1">
                <a:lumMod val="95000"/>
              </a:schemeClr>
            </a:solidFill>
            <a:tailEnd type="oval"/>
          </a:ln>
        </p:spPr>
        <p:style>
          <a:lnRef idx="1">
            <a:schemeClr val="dk1"/>
          </a:lnRef>
          <a:fillRef idx="0">
            <a:schemeClr val="dk1"/>
          </a:fillRef>
          <a:effectRef idx="0">
            <a:schemeClr val="dk1"/>
          </a:effectRef>
          <a:fontRef idx="minor">
            <a:schemeClr val="tx1"/>
          </a:fontRef>
        </p:style>
      </p:cxnSp>
      <p:grpSp>
        <p:nvGrpSpPr>
          <p:cNvPr id="6" name="Group 5"/>
          <p:cNvGrpSpPr/>
          <p:nvPr/>
        </p:nvGrpSpPr>
        <p:grpSpPr>
          <a:xfrm>
            <a:off x="7774784" y="5382494"/>
            <a:ext cx="1082619" cy="230832"/>
            <a:chOff x="7799948" y="5009858"/>
            <a:chExt cx="1082619" cy="230832"/>
          </a:xfrm>
        </p:grpSpPr>
        <p:cxnSp>
          <p:nvCxnSpPr>
            <p:cNvPr id="7" name="Straight Arrow Connector 6"/>
            <p:cNvCxnSpPr/>
            <p:nvPr/>
          </p:nvCxnSpPr>
          <p:spPr>
            <a:xfrm>
              <a:off x="7799948" y="5122975"/>
              <a:ext cx="373302" cy="665"/>
            </a:xfrm>
            <a:prstGeom prst="straightConnector1">
              <a:avLst/>
            </a:prstGeom>
            <a:ln w="12700">
              <a:solidFill>
                <a:schemeClr val="bg1">
                  <a:lumMod val="95000"/>
                </a:schemeClr>
              </a:solidFill>
              <a:tailEnd type="oval"/>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8209564" y="5009858"/>
              <a:ext cx="673003" cy="230832"/>
            </a:xfrm>
            <a:prstGeom prst="rect">
              <a:avLst/>
            </a:prstGeom>
            <a:noFill/>
          </p:spPr>
          <p:txBody>
            <a:bodyPr wrap="square" rtlCol="0">
              <a:spAutoFit/>
            </a:bodyPr>
            <a:lstStyle>
              <a:defPPr>
                <a:defRPr lang="en-US"/>
              </a:defPPr>
              <a:lvl1pPr>
                <a:defRPr sz="700">
                  <a:solidFill>
                    <a:schemeClr val="tx1">
                      <a:lumMod val="50000"/>
                      <a:lumOff val="50000"/>
                    </a:schemeClr>
                  </a:solidFill>
                </a:defRPr>
              </a:lvl1pPr>
            </a:lstStyle>
            <a:p>
              <a:r>
                <a:rPr lang="en-ZA" sz="900" dirty="0" smtClean="0">
                  <a:solidFill>
                    <a:prstClr val="black">
                      <a:lumMod val="50000"/>
                      <a:lumOff val="50000"/>
                    </a:prstClr>
                  </a:solidFill>
                </a:rPr>
                <a:t>61 -  80%</a:t>
              </a:r>
              <a:endParaRPr lang="en-GB" sz="900" dirty="0">
                <a:solidFill>
                  <a:prstClr val="black">
                    <a:lumMod val="50000"/>
                    <a:lumOff val="50000"/>
                  </a:prstClr>
                </a:solidFill>
              </a:endParaRPr>
            </a:p>
          </p:txBody>
        </p:sp>
      </p:grpSp>
      <p:sp>
        <p:nvSpPr>
          <p:cNvPr id="9" name="Freeform 8"/>
          <p:cNvSpPr/>
          <p:nvPr/>
        </p:nvSpPr>
        <p:spPr>
          <a:xfrm>
            <a:off x="2863664" y="1329914"/>
            <a:ext cx="671948" cy="511641"/>
          </a:xfrm>
          <a:custGeom>
            <a:avLst/>
            <a:gdLst>
              <a:gd name="connsiteX0" fmla="*/ 581051 w 672254"/>
              <a:gd name="connsiteY0" fmla="*/ 0 h 511873"/>
              <a:gd name="connsiteX1" fmla="*/ 672254 w 672254"/>
              <a:gd name="connsiteY1" fmla="*/ 199761 h 511873"/>
              <a:gd name="connsiteX2" fmla="*/ 482465 w 672254"/>
              <a:gd name="connsiteY2" fmla="*/ 291187 h 511873"/>
              <a:gd name="connsiteX3" fmla="*/ 297803 w 672254"/>
              <a:gd name="connsiteY3" fmla="*/ 403372 h 511873"/>
              <a:gd name="connsiteX4" fmla="*/ 152707 w 672254"/>
              <a:gd name="connsiteY4" fmla="*/ 511873 h 511873"/>
              <a:gd name="connsiteX5" fmla="*/ 0 w 672254"/>
              <a:gd name="connsiteY5" fmla="*/ 346645 h 511873"/>
              <a:gd name="connsiteX6" fmla="*/ 158044 w 672254"/>
              <a:gd name="connsiteY6" fmla="*/ 228462 h 511873"/>
              <a:gd name="connsiteX7" fmla="*/ 574614 w 672254"/>
              <a:gd name="connsiteY7" fmla="*/ 2356 h 511873"/>
              <a:gd name="connsiteX8" fmla="*/ 581051 w 672254"/>
              <a:gd name="connsiteY8" fmla="*/ 0 h 51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254" h="511873">
                <a:moveTo>
                  <a:pt x="581051" y="0"/>
                </a:moveTo>
                <a:lnTo>
                  <a:pt x="672254" y="199761"/>
                </a:lnTo>
                <a:lnTo>
                  <a:pt x="482465" y="291187"/>
                </a:lnTo>
                <a:cubicBezTo>
                  <a:pt x="418996" y="325666"/>
                  <a:pt x="357379" y="363123"/>
                  <a:pt x="297803" y="403372"/>
                </a:cubicBezTo>
                <a:lnTo>
                  <a:pt x="152707" y="511873"/>
                </a:lnTo>
                <a:lnTo>
                  <a:pt x="0" y="346645"/>
                </a:lnTo>
                <a:lnTo>
                  <a:pt x="158044" y="228462"/>
                </a:lnTo>
                <a:cubicBezTo>
                  <a:pt x="288511" y="140320"/>
                  <a:pt x="427915" y="64404"/>
                  <a:pt x="574614" y="2356"/>
                </a:cubicBezTo>
                <a:lnTo>
                  <a:pt x="581051" y="0"/>
                </a:lnTo>
                <a:close/>
              </a:path>
            </a:pathLst>
          </a:custGeom>
          <a:solidFill>
            <a:srgbClr val="025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10" name="Freeform 9"/>
          <p:cNvSpPr/>
          <p:nvPr/>
        </p:nvSpPr>
        <p:spPr>
          <a:xfrm>
            <a:off x="4551209" y="1434895"/>
            <a:ext cx="604044" cy="312149"/>
          </a:xfrm>
          <a:custGeom>
            <a:avLst/>
            <a:gdLst>
              <a:gd name="connsiteX0" fmla="*/ 4370 w 604319"/>
              <a:gd name="connsiteY0" fmla="*/ 0 h 312291"/>
              <a:gd name="connsiteX1" fmla="*/ 82846 w 604319"/>
              <a:gd name="connsiteY1" fmla="*/ 3963 h 312291"/>
              <a:gd name="connsiteX2" fmla="*/ 504849 w 604319"/>
              <a:gd name="connsiteY2" fmla="*/ 90029 h 312291"/>
              <a:gd name="connsiteX3" fmla="*/ 604319 w 604319"/>
              <a:gd name="connsiteY3" fmla="*/ 126435 h 312291"/>
              <a:gd name="connsiteX4" fmla="*/ 534977 w 604319"/>
              <a:gd name="connsiteY4" fmla="*/ 312291 h 312291"/>
              <a:gd name="connsiteX5" fmla="*/ 444326 w 604319"/>
              <a:gd name="connsiteY5" fmla="*/ 279112 h 312291"/>
              <a:gd name="connsiteX6" fmla="*/ 71549 w 604319"/>
              <a:gd name="connsiteY6" fmla="*/ 203085 h 312291"/>
              <a:gd name="connsiteX7" fmla="*/ 0 w 604319"/>
              <a:gd name="connsiteY7" fmla="*/ 199472 h 312291"/>
              <a:gd name="connsiteX8" fmla="*/ 4370 w 604319"/>
              <a:gd name="connsiteY8" fmla="*/ 0 h 31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4319" h="312291">
                <a:moveTo>
                  <a:pt x="4370" y="0"/>
                </a:moveTo>
                <a:lnTo>
                  <a:pt x="82846" y="3963"/>
                </a:lnTo>
                <a:cubicBezTo>
                  <a:pt x="228256" y="18730"/>
                  <a:pt x="369407" y="47902"/>
                  <a:pt x="504849" y="90029"/>
                </a:cubicBezTo>
                <a:lnTo>
                  <a:pt x="604319" y="126435"/>
                </a:lnTo>
                <a:lnTo>
                  <a:pt x="534977" y="312291"/>
                </a:lnTo>
                <a:lnTo>
                  <a:pt x="444326" y="279112"/>
                </a:lnTo>
                <a:cubicBezTo>
                  <a:pt x="324682" y="241899"/>
                  <a:pt x="199997" y="216130"/>
                  <a:pt x="71549" y="203085"/>
                </a:cubicBezTo>
                <a:lnTo>
                  <a:pt x="0" y="199472"/>
                </a:lnTo>
                <a:lnTo>
                  <a:pt x="4370" y="0"/>
                </a:lnTo>
                <a:close/>
              </a:path>
            </a:pathLst>
          </a:custGeom>
          <a:solidFill>
            <a:srgbClr val="EB1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11" name="Freeform 10"/>
          <p:cNvSpPr/>
          <p:nvPr/>
        </p:nvSpPr>
        <p:spPr>
          <a:xfrm>
            <a:off x="3068737" y="1599505"/>
            <a:ext cx="586667" cy="460531"/>
          </a:xfrm>
          <a:custGeom>
            <a:avLst/>
            <a:gdLst>
              <a:gd name="connsiteX0" fmla="*/ 499026 w 586933"/>
              <a:gd name="connsiteY0" fmla="*/ 0 h 460740"/>
              <a:gd name="connsiteX1" fmla="*/ 586933 w 586933"/>
              <a:gd name="connsiteY1" fmla="*/ 192542 h 460740"/>
              <a:gd name="connsiteX2" fmla="*/ 448730 w 586933"/>
              <a:gd name="connsiteY2" fmla="*/ 259117 h 460740"/>
              <a:gd name="connsiteX3" fmla="*/ 291213 w 586933"/>
              <a:gd name="connsiteY3" fmla="*/ 354811 h 460740"/>
              <a:gd name="connsiteX4" fmla="*/ 149558 w 586933"/>
              <a:gd name="connsiteY4" fmla="*/ 460740 h 460740"/>
              <a:gd name="connsiteX5" fmla="*/ 0 w 586933"/>
              <a:gd name="connsiteY5" fmla="*/ 298919 h 460740"/>
              <a:gd name="connsiteX6" fmla="*/ 135664 w 586933"/>
              <a:gd name="connsiteY6" fmla="*/ 197471 h 460740"/>
              <a:gd name="connsiteX7" fmla="*/ 313981 w 586933"/>
              <a:gd name="connsiteY7" fmla="*/ 89141 h 460740"/>
              <a:gd name="connsiteX8" fmla="*/ 499026 w 586933"/>
              <a:gd name="connsiteY8" fmla="*/ 0 h 46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933" h="460740">
                <a:moveTo>
                  <a:pt x="499026" y="0"/>
                </a:moveTo>
                <a:lnTo>
                  <a:pt x="586933" y="192542"/>
                </a:lnTo>
                <a:lnTo>
                  <a:pt x="448730" y="259117"/>
                </a:lnTo>
                <a:cubicBezTo>
                  <a:pt x="394591" y="288527"/>
                  <a:pt x="342032" y="320479"/>
                  <a:pt x="291213" y="354811"/>
                </a:cubicBezTo>
                <a:lnTo>
                  <a:pt x="149558" y="460740"/>
                </a:lnTo>
                <a:lnTo>
                  <a:pt x="0" y="298919"/>
                </a:lnTo>
                <a:lnTo>
                  <a:pt x="135664" y="197471"/>
                </a:lnTo>
                <a:cubicBezTo>
                  <a:pt x="193193" y="158605"/>
                  <a:pt x="252692" y="122435"/>
                  <a:pt x="313981" y="89141"/>
                </a:cubicBezTo>
                <a:lnTo>
                  <a:pt x="499026" y="0"/>
                </a:lnTo>
                <a:close/>
              </a:path>
            </a:pathLst>
          </a:custGeom>
          <a:solidFill>
            <a:srgbClr val="025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12" name="Freeform 11"/>
          <p:cNvSpPr/>
          <p:nvPr/>
        </p:nvSpPr>
        <p:spPr>
          <a:xfrm>
            <a:off x="5267232" y="1640099"/>
            <a:ext cx="570532" cy="479131"/>
          </a:xfrm>
          <a:custGeom>
            <a:avLst/>
            <a:gdLst>
              <a:gd name="connsiteX0" fmla="*/ 75518 w 570791"/>
              <a:gd name="connsiteY0" fmla="*/ 0 h 479349"/>
              <a:gd name="connsiteX1" fmla="*/ 176257 w 570791"/>
              <a:gd name="connsiteY1" fmla="*/ 48529 h 479349"/>
              <a:gd name="connsiteX2" fmla="*/ 521068 w 570791"/>
              <a:gd name="connsiteY2" fmla="*/ 281361 h 479349"/>
              <a:gd name="connsiteX3" fmla="*/ 570791 w 570791"/>
              <a:gd name="connsiteY3" fmla="*/ 326552 h 479349"/>
              <a:gd name="connsiteX4" fmla="*/ 435795 w 570791"/>
              <a:gd name="connsiteY4" fmla="*/ 479349 h 479349"/>
              <a:gd name="connsiteX5" fmla="*/ 375091 w 570791"/>
              <a:gd name="connsiteY5" fmla="*/ 424178 h 479349"/>
              <a:gd name="connsiteX6" fmla="*/ 70502 w 570791"/>
              <a:gd name="connsiteY6" fmla="*/ 218505 h 479349"/>
              <a:gd name="connsiteX7" fmla="*/ 0 w 570791"/>
              <a:gd name="connsiteY7" fmla="*/ 184543 h 479349"/>
              <a:gd name="connsiteX8" fmla="*/ 75518 w 570791"/>
              <a:gd name="connsiteY8" fmla="*/ 0 h 47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0791" h="479349">
                <a:moveTo>
                  <a:pt x="75518" y="0"/>
                </a:moveTo>
                <a:lnTo>
                  <a:pt x="176257" y="48529"/>
                </a:lnTo>
                <a:cubicBezTo>
                  <a:pt x="298835" y="115117"/>
                  <a:pt x="414255" y="193211"/>
                  <a:pt x="521068" y="281361"/>
                </a:cubicBezTo>
                <a:lnTo>
                  <a:pt x="570791" y="326552"/>
                </a:lnTo>
                <a:lnTo>
                  <a:pt x="435795" y="479349"/>
                </a:lnTo>
                <a:lnTo>
                  <a:pt x="375091" y="424178"/>
                </a:lnTo>
                <a:cubicBezTo>
                  <a:pt x="280738" y="346310"/>
                  <a:pt x="178781" y="277326"/>
                  <a:pt x="70502" y="218505"/>
                </a:cubicBezTo>
                <a:lnTo>
                  <a:pt x="0" y="184543"/>
                </a:lnTo>
                <a:lnTo>
                  <a:pt x="75518" y="0"/>
                </a:lnTo>
                <a:close/>
              </a:path>
            </a:pathLst>
          </a:custGeom>
          <a:solidFill>
            <a:srgbClr val="D3A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13" name="Freeform 12"/>
          <p:cNvSpPr/>
          <p:nvPr/>
        </p:nvSpPr>
        <p:spPr>
          <a:xfrm>
            <a:off x="3849738" y="1697534"/>
            <a:ext cx="501847" cy="205582"/>
          </a:xfrm>
          <a:custGeom>
            <a:avLst/>
            <a:gdLst>
              <a:gd name="connsiteX0" fmla="*/ 500663 w 501847"/>
              <a:gd name="connsiteY0" fmla="*/ 0 h 205582"/>
              <a:gd name="connsiteX1" fmla="*/ 501847 w 501847"/>
              <a:gd name="connsiteY1" fmla="*/ 125680 h 205582"/>
              <a:gd name="connsiteX2" fmla="*/ 400635 w 501847"/>
              <a:gd name="connsiteY2" fmla="*/ 130791 h 205582"/>
              <a:gd name="connsiteX3" fmla="*/ 66971 w 501847"/>
              <a:gd name="connsiteY3" fmla="*/ 198840 h 205582"/>
              <a:gd name="connsiteX4" fmla="*/ 48551 w 501847"/>
              <a:gd name="connsiteY4" fmla="*/ 205582 h 205582"/>
              <a:gd name="connsiteX5" fmla="*/ 0 w 501847"/>
              <a:gd name="connsiteY5" fmla="*/ 89771 h 205582"/>
              <a:gd name="connsiteX6" fmla="*/ 29405 w 501847"/>
              <a:gd name="connsiteY6" fmla="*/ 79009 h 205582"/>
              <a:gd name="connsiteX7" fmla="*/ 389209 w 501847"/>
              <a:gd name="connsiteY7" fmla="*/ 5629 h 205582"/>
              <a:gd name="connsiteX8" fmla="*/ 500663 w 501847"/>
              <a:gd name="connsiteY8" fmla="*/ 0 h 20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847" h="205582">
                <a:moveTo>
                  <a:pt x="500663" y="0"/>
                </a:moveTo>
                <a:lnTo>
                  <a:pt x="501847" y="125680"/>
                </a:lnTo>
                <a:lnTo>
                  <a:pt x="400635" y="130791"/>
                </a:lnTo>
                <a:cubicBezTo>
                  <a:pt x="285665" y="142466"/>
                  <a:pt x="174062" y="165532"/>
                  <a:pt x="66971" y="198840"/>
                </a:cubicBezTo>
                <a:lnTo>
                  <a:pt x="48551" y="205582"/>
                </a:lnTo>
                <a:lnTo>
                  <a:pt x="0" y="89771"/>
                </a:lnTo>
                <a:lnTo>
                  <a:pt x="29405" y="79009"/>
                </a:lnTo>
                <a:cubicBezTo>
                  <a:pt x="144885" y="43090"/>
                  <a:pt x="265232" y="18219"/>
                  <a:pt x="389209" y="5629"/>
                </a:cubicBezTo>
                <a:lnTo>
                  <a:pt x="500663" y="0"/>
                </a:lnTo>
                <a:close/>
              </a:path>
            </a:pathLst>
          </a:custGeom>
          <a:solidFill>
            <a:srgbClr val="18366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prstClr val="black"/>
              </a:solidFill>
            </a:endParaRPr>
          </a:p>
        </p:txBody>
      </p:sp>
      <p:sp>
        <p:nvSpPr>
          <p:cNvPr id="14" name="Freeform 13"/>
          <p:cNvSpPr/>
          <p:nvPr/>
        </p:nvSpPr>
        <p:spPr>
          <a:xfrm>
            <a:off x="4547016" y="1699817"/>
            <a:ext cx="516011" cy="227637"/>
          </a:xfrm>
          <a:custGeom>
            <a:avLst/>
            <a:gdLst>
              <a:gd name="connsiteX0" fmla="*/ 2757 w 516011"/>
              <a:gd name="connsiteY0" fmla="*/ 0 h 227637"/>
              <a:gd name="connsiteX1" fmla="*/ 69002 w 516011"/>
              <a:gd name="connsiteY1" fmla="*/ 3346 h 227637"/>
              <a:gd name="connsiteX2" fmla="*/ 428806 w 516011"/>
              <a:gd name="connsiteY2" fmla="*/ 76726 h 227637"/>
              <a:gd name="connsiteX3" fmla="*/ 516011 w 516011"/>
              <a:gd name="connsiteY3" fmla="*/ 108644 h 227637"/>
              <a:gd name="connsiteX4" fmla="*/ 471615 w 516011"/>
              <a:gd name="connsiteY4" fmla="*/ 227637 h 227637"/>
              <a:gd name="connsiteX5" fmla="*/ 386697 w 516011"/>
              <a:gd name="connsiteY5" fmla="*/ 196557 h 227637"/>
              <a:gd name="connsiteX6" fmla="*/ 53033 w 516011"/>
              <a:gd name="connsiteY6" fmla="*/ 128508 h 227637"/>
              <a:gd name="connsiteX7" fmla="*/ 0 w 516011"/>
              <a:gd name="connsiteY7" fmla="*/ 125830 h 227637"/>
              <a:gd name="connsiteX8" fmla="*/ 2757 w 516011"/>
              <a:gd name="connsiteY8" fmla="*/ 0 h 22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011" h="227637">
                <a:moveTo>
                  <a:pt x="2757" y="0"/>
                </a:moveTo>
                <a:lnTo>
                  <a:pt x="69002" y="3346"/>
                </a:lnTo>
                <a:cubicBezTo>
                  <a:pt x="192979" y="15936"/>
                  <a:pt x="313326" y="40808"/>
                  <a:pt x="428806" y="76726"/>
                </a:cubicBezTo>
                <a:lnTo>
                  <a:pt x="516011" y="108644"/>
                </a:lnTo>
                <a:lnTo>
                  <a:pt x="471615" y="227637"/>
                </a:lnTo>
                <a:lnTo>
                  <a:pt x="386697" y="196557"/>
                </a:lnTo>
                <a:cubicBezTo>
                  <a:pt x="279607" y="163249"/>
                  <a:pt x="168003" y="140183"/>
                  <a:pt x="53033" y="128508"/>
                </a:cubicBezTo>
                <a:lnTo>
                  <a:pt x="0" y="125830"/>
                </a:lnTo>
                <a:lnTo>
                  <a:pt x="2757" y="0"/>
                </a:lnTo>
                <a:close/>
              </a:path>
            </a:pathLst>
          </a:custGeom>
          <a:solidFill>
            <a:srgbClr val="EB1C2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prstClr val="black"/>
              </a:solidFill>
            </a:endParaRPr>
          </a:p>
        </p:txBody>
      </p:sp>
      <p:sp>
        <p:nvSpPr>
          <p:cNvPr id="15" name="Freeform 14"/>
          <p:cNvSpPr/>
          <p:nvPr/>
        </p:nvSpPr>
        <p:spPr>
          <a:xfrm>
            <a:off x="3262954" y="1851602"/>
            <a:ext cx="471832" cy="349834"/>
          </a:xfrm>
          <a:custGeom>
            <a:avLst/>
            <a:gdLst>
              <a:gd name="connsiteX0" fmla="*/ 419680 w 471832"/>
              <a:gd name="connsiteY0" fmla="*/ 0 h 349834"/>
              <a:gd name="connsiteX1" fmla="*/ 471832 w 471832"/>
              <a:gd name="connsiteY1" fmla="*/ 114228 h 349834"/>
              <a:gd name="connsiteX2" fmla="*/ 347169 w 471832"/>
              <a:gd name="connsiteY2" fmla="*/ 174282 h 349834"/>
              <a:gd name="connsiteX3" fmla="*/ 206180 w 471832"/>
              <a:gd name="connsiteY3" fmla="*/ 259935 h 349834"/>
              <a:gd name="connsiteX4" fmla="*/ 85959 w 471832"/>
              <a:gd name="connsiteY4" fmla="*/ 349834 h 349834"/>
              <a:gd name="connsiteX5" fmla="*/ 0 w 471832"/>
              <a:gd name="connsiteY5" fmla="*/ 256827 h 349834"/>
              <a:gd name="connsiteX6" fmla="*/ 133550 w 471832"/>
              <a:gd name="connsiteY6" fmla="*/ 156961 h 349834"/>
              <a:gd name="connsiteX7" fmla="*/ 285585 w 471832"/>
              <a:gd name="connsiteY7" fmla="*/ 64597 h 349834"/>
              <a:gd name="connsiteX8" fmla="*/ 419680 w 471832"/>
              <a:gd name="connsiteY8" fmla="*/ 0 h 3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832" h="349834">
                <a:moveTo>
                  <a:pt x="419680" y="0"/>
                </a:moveTo>
                <a:lnTo>
                  <a:pt x="471832" y="114228"/>
                </a:lnTo>
                <a:lnTo>
                  <a:pt x="347169" y="174282"/>
                </a:lnTo>
                <a:cubicBezTo>
                  <a:pt x="298710" y="200606"/>
                  <a:pt x="251666" y="229205"/>
                  <a:pt x="206180" y="259935"/>
                </a:cubicBezTo>
                <a:lnTo>
                  <a:pt x="85959" y="349834"/>
                </a:lnTo>
                <a:lnTo>
                  <a:pt x="0" y="256827"/>
                </a:lnTo>
                <a:lnTo>
                  <a:pt x="133550" y="156961"/>
                </a:lnTo>
                <a:cubicBezTo>
                  <a:pt x="182599" y="123823"/>
                  <a:pt x="233329" y="92984"/>
                  <a:pt x="285585" y="64597"/>
                </a:cubicBezTo>
                <a:lnTo>
                  <a:pt x="419680" y="0"/>
                </a:lnTo>
                <a:close/>
              </a:path>
            </a:pathLst>
          </a:custGeom>
          <a:solidFill>
            <a:srgbClr val="0255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prstClr val="black"/>
              </a:solidFill>
            </a:endParaRPr>
          </a:p>
        </p:txBody>
      </p:sp>
      <p:sp>
        <p:nvSpPr>
          <p:cNvPr id="16" name="Freeform 15"/>
          <p:cNvSpPr/>
          <p:nvPr/>
        </p:nvSpPr>
        <p:spPr>
          <a:xfrm>
            <a:off x="3912876" y="1860919"/>
            <a:ext cx="441547" cy="320612"/>
          </a:xfrm>
          <a:custGeom>
            <a:avLst/>
            <a:gdLst>
              <a:gd name="connsiteX0" fmla="*/ 439064 w 441547"/>
              <a:gd name="connsiteY0" fmla="*/ 0 h 320612"/>
              <a:gd name="connsiteX1" fmla="*/ 441547 w 441547"/>
              <a:gd name="connsiteY1" fmla="*/ 263708 h 320612"/>
              <a:gd name="connsiteX2" fmla="*/ 367629 w 441547"/>
              <a:gd name="connsiteY2" fmla="*/ 267441 h 320612"/>
              <a:gd name="connsiteX3" fmla="*/ 223184 w 441547"/>
              <a:gd name="connsiteY3" fmla="*/ 289486 h 320612"/>
              <a:gd name="connsiteX4" fmla="*/ 102132 w 441547"/>
              <a:gd name="connsiteY4" fmla="*/ 320612 h 320612"/>
              <a:gd name="connsiteX5" fmla="*/ 0 w 441547"/>
              <a:gd name="connsiteY5" fmla="*/ 76991 h 320612"/>
              <a:gd name="connsiteX6" fmla="*/ 15051 w 441547"/>
              <a:gd name="connsiteY6" fmla="*/ 71482 h 320612"/>
              <a:gd name="connsiteX7" fmla="*/ 341354 w 441547"/>
              <a:gd name="connsiteY7" fmla="*/ 4934 h 320612"/>
              <a:gd name="connsiteX8" fmla="*/ 439064 w 441547"/>
              <a:gd name="connsiteY8" fmla="*/ 0 h 32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547" h="320612">
                <a:moveTo>
                  <a:pt x="439064" y="0"/>
                </a:moveTo>
                <a:lnTo>
                  <a:pt x="441547" y="263708"/>
                </a:lnTo>
                <a:lnTo>
                  <a:pt x="367629" y="267441"/>
                </a:lnTo>
                <a:cubicBezTo>
                  <a:pt x="318723" y="272408"/>
                  <a:pt x="270534" y="279798"/>
                  <a:pt x="223184" y="289486"/>
                </a:cubicBezTo>
                <a:lnTo>
                  <a:pt x="102132" y="320612"/>
                </a:lnTo>
                <a:lnTo>
                  <a:pt x="0" y="76991"/>
                </a:lnTo>
                <a:lnTo>
                  <a:pt x="15051" y="71482"/>
                </a:lnTo>
                <a:cubicBezTo>
                  <a:pt x="119779" y="38909"/>
                  <a:pt x="228920" y="16352"/>
                  <a:pt x="341354" y="4934"/>
                </a:cubicBezTo>
                <a:lnTo>
                  <a:pt x="439064" y="0"/>
                </a:lnTo>
                <a:close/>
              </a:path>
            </a:pathLst>
          </a:custGeom>
          <a:solidFill>
            <a:srgbClr val="18366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prstClr val="black"/>
              </a:solidFill>
            </a:endParaRPr>
          </a:p>
        </p:txBody>
      </p:sp>
      <p:sp>
        <p:nvSpPr>
          <p:cNvPr id="17" name="Freeform 16"/>
          <p:cNvSpPr/>
          <p:nvPr/>
        </p:nvSpPr>
        <p:spPr>
          <a:xfrm>
            <a:off x="4540425" y="1863328"/>
            <a:ext cx="465032" cy="342320"/>
          </a:xfrm>
          <a:custGeom>
            <a:avLst/>
            <a:gdLst>
              <a:gd name="connsiteX0" fmla="*/ 5766 w 465032"/>
              <a:gd name="connsiteY0" fmla="*/ 0 h 342320"/>
              <a:gd name="connsiteX1" fmla="*/ 55767 w 465032"/>
              <a:gd name="connsiteY1" fmla="*/ 2525 h 342320"/>
              <a:gd name="connsiteX2" fmla="*/ 382070 w 465032"/>
              <a:gd name="connsiteY2" fmla="*/ 69073 h 342320"/>
              <a:gd name="connsiteX3" fmla="*/ 465032 w 465032"/>
              <a:gd name="connsiteY3" fmla="*/ 99438 h 342320"/>
              <a:gd name="connsiteX4" fmla="*/ 374413 w 465032"/>
              <a:gd name="connsiteY4" fmla="*/ 342320 h 342320"/>
              <a:gd name="connsiteX5" fmla="*/ 321426 w 465032"/>
              <a:gd name="connsiteY5" fmla="*/ 322926 h 342320"/>
              <a:gd name="connsiteX6" fmla="*/ 37563 w 465032"/>
              <a:gd name="connsiteY6" fmla="*/ 265034 h 342320"/>
              <a:gd name="connsiteX7" fmla="*/ 0 w 465032"/>
              <a:gd name="connsiteY7" fmla="*/ 263137 h 342320"/>
              <a:gd name="connsiteX8" fmla="*/ 5766 w 465032"/>
              <a:gd name="connsiteY8" fmla="*/ 0 h 34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032" h="342320">
                <a:moveTo>
                  <a:pt x="5766" y="0"/>
                </a:moveTo>
                <a:lnTo>
                  <a:pt x="55767" y="2525"/>
                </a:lnTo>
                <a:cubicBezTo>
                  <a:pt x="168201" y="13943"/>
                  <a:pt x="277342" y="36500"/>
                  <a:pt x="382070" y="69073"/>
                </a:cubicBezTo>
                <a:lnTo>
                  <a:pt x="465032" y="99438"/>
                </a:lnTo>
                <a:lnTo>
                  <a:pt x="374413" y="342320"/>
                </a:lnTo>
                <a:lnTo>
                  <a:pt x="321426" y="322926"/>
                </a:lnTo>
                <a:cubicBezTo>
                  <a:pt x="230319" y="294590"/>
                  <a:pt x="135374" y="274968"/>
                  <a:pt x="37563" y="265034"/>
                </a:cubicBezTo>
                <a:lnTo>
                  <a:pt x="0" y="263137"/>
                </a:lnTo>
                <a:lnTo>
                  <a:pt x="5766" y="0"/>
                </a:lnTo>
                <a:close/>
              </a:path>
            </a:pathLst>
          </a:custGeom>
          <a:solidFill>
            <a:srgbClr val="EB1C2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prstClr val="black"/>
              </a:solidFill>
            </a:endParaRPr>
          </a:p>
        </p:txBody>
      </p:sp>
      <p:sp>
        <p:nvSpPr>
          <p:cNvPr id="18" name="Freeform 17"/>
          <p:cNvSpPr/>
          <p:nvPr/>
        </p:nvSpPr>
        <p:spPr>
          <a:xfrm>
            <a:off x="5193978" y="1885337"/>
            <a:ext cx="465453" cy="379951"/>
          </a:xfrm>
          <a:custGeom>
            <a:avLst/>
            <a:gdLst>
              <a:gd name="connsiteX0" fmla="*/ 48383 w 465453"/>
              <a:gd name="connsiteY0" fmla="*/ 0 h 379951"/>
              <a:gd name="connsiteX1" fmla="*/ 112448 w 465453"/>
              <a:gd name="connsiteY1" fmla="*/ 30862 h 379951"/>
              <a:gd name="connsiteX2" fmla="*/ 406438 w 465453"/>
              <a:gd name="connsiteY2" fmla="*/ 229378 h 379951"/>
              <a:gd name="connsiteX3" fmla="*/ 465453 w 465453"/>
              <a:gd name="connsiteY3" fmla="*/ 283014 h 379951"/>
              <a:gd name="connsiteX4" fmla="*/ 379810 w 465453"/>
              <a:gd name="connsiteY4" fmla="*/ 379951 h 379951"/>
              <a:gd name="connsiteX5" fmla="*/ 318952 w 465453"/>
              <a:gd name="connsiteY5" fmla="*/ 324640 h 379951"/>
              <a:gd name="connsiteX6" fmla="*/ 46321 w 465453"/>
              <a:gd name="connsiteY6" fmla="*/ 140547 h 379951"/>
              <a:gd name="connsiteX7" fmla="*/ 0 w 465453"/>
              <a:gd name="connsiteY7" fmla="*/ 118233 h 379951"/>
              <a:gd name="connsiteX8" fmla="*/ 48383 w 465453"/>
              <a:gd name="connsiteY8" fmla="*/ 0 h 37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453" h="379951">
                <a:moveTo>
                  <a:pt x="48383" y="0"/>
                </a:moveTo>
                <a:lnTo>
                  <a:pt x="112448" y="30862"/>
                </a:lnTo>
                <a:cubicBezTo>
                  <a:pt x="216960" y="87636"/>
                  <a:pt x="315368" y="154220"/>
                  <a:pt x="406438" y="229378"/>
                </a:cubicBezTo>
                <a:lnTo>
                  <a:pt x="465453" y="283014"/>
                </a:lnTo>
                <a:lnTo>
                  <a:pt x="379810" y="379951"/>
                </a:lnTo>
                <a:lnTo>
                  <a:pt x="318952" y="324640"/>
                </a:lnTo>
                <a:cubicBezTo>
                  <a:pt x="234498" y="254942"/>
                  <a:pt x="143239" y="193196"/>
                  <a:pt x="46321" y="140547"/>
                </a:cubicBezTo>
                <a:lnTo>
                  <a:pt x="0" y="118233"/>
                </a:lnTo>
                <a:lnTo>
                  <a:pt x="48383" y="0"/>
                </a:lnTo>
                <a:close/>
              </a:path>
            </a:pathLst>
          </a:custGeom>
          <a:solidFill>
            <a:srgbClr val="D3A02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prstClr val="black"/>
              </a:solidFill>
            </a:endParaRPr>
          </a:p>
        </p:txBody>
      </p:sp>
      <p:sp>
        <p:nvSpPr>
          <p:cNvPr id="19" name="Freeform 18"/>
          <p:cNvSpPr/>
          <p:nvPr/>
        </p:nvSpPr>
        <p:spPr>
          <a:xfrm>
            <a:off x="3374628" y="2000121"/>
            <a:ext cx="484073" cy="418624"/>
          </a:xfrm>
          <a:custGeom>
            <a:avLst/>
            <a:gdLst>
              <a:gd name="connsiteX0" fmla="*/ 375814 w 484073"/>
              <a:gd name="connsiteY0" fmla="*/ 0 h 418624"/>
              <a:gd name="connsiteX1" fmla="*/ 484073 w 484073"/>
              <a:gd name="connsiteY1" fmla="*/ 237118 h 418624"/>
              <a:gd name="connsiteX2" fmla="*/ 361192 w 484073"/>
              <a:gd name="connsiteY2" fmla="*/ 296313 h 418624"/>
              <a:gd name="connsiteX3" fmla="*/ 241245 w 484073"/>
              <a:gd name="connsiteY3" fmla="*/ 369182 h 418624"/>
              <a:gd name="connsiteX4" fmla="*/ 175126 w 484073"/>
              <a:gd name="connsiteY4" fmla="*/ 418624 h 418624"/>
              <a:gd name="connsiteX5" fmla="*/ 0 w 484073"/>
              <a:gd name="connsiteY5" fmla="*/ 229139 h 418624"/>
              <a:gd name="connsiteX6" fmla="*/ 115597 w 484073"/>
              <a:gd name="connsiteY6" fmla="*/ 142697 h 418624"/>
              <a:gd name="connsiteX7" fmla="*/ 253477 w 484073"/>
              <a:gd name="connsiteY7" fmla="*/ 58933 h 418624"/>
              <a:gd name="connsiteX8" fmla="*/ 375814 w 484073"/>
              <a:gd name="connsiteY8" fmla="*/ 0 h 418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073" h="418624">
                <a:moveTo>
                  <a:pt x="375814" y="0"/>
                </a:moveTo>
                <a:lnTo>
                  <a:pt x="484073" y="237118"/>
                </a:lnTo>
                <a:lnTo>
                  <a:pt x="361192" y="296313"/>
                </a:lnTo>
                <a:cubicBezTo>
                  <a:pt x="319966" y="318709"/>
                  <a:pt x="279943" y="343038"/>
                  <a:pt x="241245" y="369182"/>
                </a:cubicBezTo>
                <a:lnTo>
                  <a:pt x="175126" y="418624"/>
                </a:lnTo>
                <a:lnTo>
                  <a:pt x="0" y="229139"/>
                </a:lnTo>
                <a:lnTo>
                  <a:pt x="115597" y="142697"/>
                </a:lnTo>
                <a:cubicBezTo>
                  <a:pt x="160080" y="112645"/>
                  <a:pt x="206086" y="84677"/>
                  <a:pt x="253477" y="58933"/>
                </a:cubicBezTo>
                <a:lnTo>
                  <a:pt x="375814" y="0"/>
                </a:lnTo>
                <a:close/>
              </a:path>
            </a:pathLst>
          </a:custGeom>
          <a:solidFill>
            <a:srgbClr val="0255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prstClr val="black"/>
              </a:solidFill>
            </a:endParaRPr>
          </a:p>
        </p:txBody>
      </p:sp>
      <p:sp>
        <p:nvSpPr>
          <p:cNvPr id="20" name="Freeform 19"/>
          <p:cNvSpPr/>
          <p:nvPr/>
        </p:nvSpPr>
        <p:spPr>
          <a:xfrm>
            <a:off x="5082126" y="2038514"/>
            <a:ext cx="466711" cy="441395"/>
          </a:xfrm>
          <a:custGeom>
            <a:avLst/>
            <a:gdLst>
              <a:gd name="connsiteX0" fmla="*/ 97552 w 466711"/>
              <a:gd name="connsiteY0" fmla="*/ 0 h 441395"/>
              <a:gd name="connsiteX1" fmla="*/ 140191 w 466711"/>
              <a:gd name="connsiteY1" fmla="*/ 20540 h 441395"/>
              <a:gd name="connsiteX2" fmla="*/ 406808 w 466711"/>
              <a:gd name="connsiteY2" fmla="*/ 200572 h 441395"/>
              <a:gd name="connsiteX3" fmla="*/ 466711 w 466711"/>
              <a:gd name="connsiteY3" fmla="*/ 255015 h 441395"/>
              <a:gd name="connsiteX4" fmla="*/ 302044 w 466711"/>
              <a:gd name="connsiteY4" fmla="*/ 441395 h 441395"/>
              <a:gd name="connsiteX5" fmla="*/ 272490 w 466711"/>
              <a:gd name="connsiteY5" fmla="*/ 414535 h 441395"/>
              <a:gd name="connsiteX6" fmla="*/ 40551 w 466711"/>
              <a:gd name="connsiteY6" fmla="*/ 257919 h 441395"/>
              <a:gd name="connsiteX7" fmla="*/ 0 w 466711"/>
              <a:gd name="connsiteY7" fmla="*/ 238385 h 441395"/>
              <a:gd name="connsiteX8" fmla="*/ 97552 w 466711"/>
              <a:gd name="connsiteY8" fmla="*/ 0 h 44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711" h="441395">
                <a:moveTo>
                  <a:pt x="97552" y="0"/>
                </a:moveTo>
                <a:lnTo>
                  <a:pt x="140191" y="20540"/>
                </a:lnTo>
                <a:cubicBezTo>
                  <a:pt x="234972" y="72028"/>
                  <a:pt x="324218" y="132412"/>
                  <a:pt x="406808" y="200572"/>
                </a:cubicBezTo>
                <a:lnTo>
                  <a:pt x="466711" y="255015"/>
                </a:lnTo>
                <a:lnTo>
                  <a:pt x="302044" y="441395"/>
                </a:lnTo>
                <a:lnTo>
                  <a:pt x="272490" y="414535"/>
                </a:lnTo>
                <a:cubicBezTo>
                  <a:pt x="200641" y="355240"/>
                  <a:pt x="123002" y="302709"/>
                  <a:pt x="40551" y="257919"/>
                </a:cubicBezTo>
                <a:lnTo>
                  <a:pt x="0" y="238385"/>
                </a:lnTo>
                <a:lnTo>
                  <a:pt x="97552" y="0"/>
                </a:lnTo>
                <a:close/>
              </a:path>
            </a:pathLst>
          </a:custGeom>
          <a:solidFill>
            <a:srgbClr val="D3A02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prstClr val="black"/>
              </a:solidFill>
            </a:endParaRPr>
          </a:p>
        </p:txBody>
      </p:sp>
      <p:sp>
        <p:nvSpPr>
          <p:cNvPr id="21" name="Freeform 20"/>
          <p:cNvSpPr/>
          <p:nvPr/>
        </p:nvSpPr>
        <p:spPr>
          <a:xfrm>
            <a:off x="2816699" y="2228804"/>
            <a:ext cx="400964" cy="470985"/>
          </a:xfrm>
          <a:custGeom>
            <a:avLst/>
            <a:gdLst>
              <a:gd name="connsiteX0" fmla="*/ 312320 w 400964"/>
              <a:gd name="connsiteY0" fmla="*/ 0 h 470985"/>
              <a:gd name="connsiteX1" fmla="*/ 400964 w 400964"/>
              <a:gd name="connsiteY1" fmla="*/ 90080 h 470985"/>
              <a:gd name="connsiteX2" fmla="*/ 399359 w 400964"/>
              <a:gd name="connsiteY2" fmla="*/ 91539 h 470985"/>
              <a:gd name="connsiteX3" fmla="*/ 190553 w 400964"/>
              <a:gd name="connsiteY3" fmla="*/ 344615 h 470985"/>
              <a:gd name="connsiteX4" fmla="*/ 113781 w 400964"/>
              <a:gd name="connsiteY4" fmla="*/ 470985 h 470985"/>
              <a:gd name="connsiteX5" fmla="*/ 0 w 400964"/>
              <a:gd name="connsiteY5" fmla="*/ 412370 h 470985"/>
              <a:gd name="connsiteX6" fmla="*/ 81738 w 400964"/>
              <a:gd name="connsiteY6" fmla="*/ 277826 h 470985"/>
              <a:gd name="connsiteX7" fmla="*/ 306903 w 400964"/>
              <a:gd name="connsiteY7" fmla="*/ 4924 h 470985"/>
              <a:gd name="connsiteX8" fmla="*/ 312320 w 400964"/>
              <a:gd name="connsiteY8" fmla="*/ 0 h 47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964" h="470985">
                <a:moveTo>
                  <a:pt x="312320" y="0"/>
                </a:moveTo>
                <a:lnTo>
                  <a:pt x="400964" y="90080"/>
                </a:lnTo>
                <a:lnTo>
                  <a:pt x="399359" y="91539"/>
                </a:lnTo>
                <a:cubicBezTo>
                  <a:pt x="321997" y="168902"/>
                  <a:pt x="252013" y="253642"/>
                  <a:pt x="190553" y="344615"/>
                </a:cubicBezTo>
                <a:lnTo>
                  <a:pt x="113781" y="470985"/>
                </a:lnTo>
                <a:lnTo>
                  <a:pt x="0" y="412370"/>
                </a:lnTo>
                <a:lnTo>
                  <a:pt x="81738" y="277826"/>
                </a:lnTo>
                <a:cubicBezTo>
                  <a:pt x="148013" y="179727"/>
                  <a:pt x="223480" y="88347"/>
                  <a:pt x="306903" y="4924"/>
                </a:cubicBezTo>
                <a:lnTo>
                  <a:pt x="312320" y="0"/>
                </a:lnTo>
                <a:close/>
              </a:path>
            </a:pathLst>
          </a:custGeom>
          <a:solidFill>
            <a:srgbClr val="5DB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prstClr val="black"/>
              </a:solidFill>
            </a:endParaRPr>
          </a:p>
        </p:txBody>
      </p:sp>
      <p:sp>
        <p:nvSpPr>
          <p:cNvPr id="22" name="Freeform 21"/>
          <p:cNvSpPr/>
          <p:nvPr/>
        </p:nvSpPr>
        <p:spPr>
          <a:xfrm>
            <a:off x="5705225" y="2303312"/>
            <a:ext cx="345121" cy="421684"/>
          </a:xfrm>
          <a:custGeom>
            <a:avLst/>
            <a:gdLst>
              <a:gd name="connsiteX0" fmla="*/ 89382 w 345121"/>
              <a:gd name="connsiteY0" fmla="*/ 0 h 421684"/>
              <a:gd name="connsiteX1" fmla="*/ 145152 w 345121"/>
              <a:gd name="connsiteY1" fmla="*/ 61362 h 421684"/>
              <a:gd name="connsiteX2" fmla="*/ 343668 w 345121"/>
              <a:gd name="connsiteY2" fmla="*/ 355351 h 421684"/>
              <a:gd name="connsiteX3" fmla="*/ 345121 w 345121"/>
              <a:gd name="connsiteY3" fmla="*/ 358368 h 421684"/>
              <a:gd name="connsiteX4" fmla="*/ 228699 w 345121"/>
              <a:gd name="connsiteY4" fmla="*/ 421684 h 421684"/>
              <a:gd name="connsiteX5" fmla="*/ 223598 w 345121"/>
              <a:gd name="connsiteY5" fmla="*/ 411096 h 421684"/>
              <a:gd name="connsiteX6" fmla="*/ 39505 w 345121"/>
              <a:gd name="connsiteY6" fmla="*/ 138465 h 421684"/>
              <a:gd name="connsiteX7" fmla="*/ 0 w 345121"/>
              <a:gd name="connsiteY7" fmla="*/ 94999 h 421684"/>
              <a:gd name="connsiteX8" fmla="*/ 89382 w 345121"/>
              <a:gd name="connsiteY8" fmla="*/ 0 h 42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121" h="421684">
                <a:moveTo>
                  <a:pt x="89382" y="0"/>
                </a:moveTo>
                <a:lnTo>
                  <a:pt x="145152" y="61362"/>
                </a:lnTo>
                <a:cubicBezTo>
                  <a:pt x="220311" y="152432"/>
                  <a:pt x="286895" y="250841"/>
                  <a:pt x="343668" y="355351"/>
                </a:cubicBezTo>
                <a:lnTo>
                  <a:pt x="345121" y="358368"/>
                </a:lnTo>
                <a:lnTo>
                  <a:pt x="228699" y="421684"/>
                </a:lnTo>
                <a:lnTo>
                  <a:pt x="223598" y="411096"/>
                </a:lnTo>
                <a:cubicBezTo>
                  <a:pt x="170949" y="314178"/>
                  <a:pt x="109203" y="222919"/>
                  <a:pt x="39505" y="138465"/>
                </a:cubicBezTo>
                <a:lnTo>
                  <a:pt x="0" y="94999"/>
                </a:lnTo>
                <a:lnTo>
                  <a:pt x="89382" y="0"/>
                </a:lnTo>
                <a:close/>
              </a:path>
            </a:pathLst>
          </a:custGeom>
          <a:solidFill>
            <a:srgbClr val="279B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prstClr val="black"/>
              </a:solidFill>
            </a:endParaRPr>
          </a:p>
        </p:txBody>
      </p:sp>
      <p:sp>
        <p:nvSpPr>
          <p:cNvPr id="23" name="Freeform 22"/>
          <p:cNvSpPr/>
          <p:nvPr/>
        </p:nvSpPr>
        <p:spPr>
          <a:xfrm>
            <a:off x="2964064" y="2345764"/>
            <a:ext cx="458421" cy="483657"/>
          </a:xfrm>
          <a:custGeom>
            <a:avLst/>
            <a:gdLst>
              <a:gd name="connsiteX0" fmla="*/ 280049 w 458421"/>
              <a:gd name="connsiteY0" fmla="*/ 0 h 483657"/>
              <a:gd name="connsiteX1" fmla="*/ 458421 w 458421"/>
              <a:gd name="connsiteY1" fmla="*/ 181262 h 483657"/>
              <a:gd name="connsiteX2" fmla="*/ 436507 w 458421"/>
              <a:gd name="connsiteY2" fmla="*/ 201179 h 483657"/>
              <a:gd name="connsiteX3" fmla="*/ 258866 w 458421"/>
              <a:gd name="connsiteY3" fmla="*/ 416482 h 483657"/>
              <a:gd name="connsiteX4" fmla="*/ 218056 w 458421"/>
              <a:gd name="connsiteY4" fmla="*/ 483657 h 483657"/>
              <a:gd name="connsiteX5" fmla="*/ 0 w 458421"/>
              <a:gd name="connsiteY5" fmla="*/ 371326 h 483657"/>
              <a:gd name="connsiteX6" fmla="*/ 74469 w 458421"/>
              <a:gd name="connsiteY6" fmla="*/ 248746 h 483657"/>
              <a:gd name="connsiteX7" fmla="*/ 278669 w 458421"/>
              <a:gd name="connsiteY7" fmla="*/ 1254 h 483657"/>
              <a:gd name="connsiteX8" fmla="*/ 280049 w 458421"/>
              <a:gd name="connsiteY8" fmla="*/ 0 h 48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421" h="483657">
                <a:moveTo>
                  <a:pt x="280049" y="0"/>
                </a:moveTo>
                <a:lnTo>
                  <a:pt x="458421" y="181262"/>
                </a:lnTo>
                <a:lnTo>
                  <a:pt x="436507" y="201179"/>
                </a:lnTo>
                <a:cubicBezTo>
                  <a:pt x="370691" y="266995"/>
                  <a:pt x="311152" y="339088"/>
                  <a:pt x="258866" y="416482"/>
                </a:cubicBezTo>
                <a:lnTo>
                  <a:pt x="218056" y="483657"/>
                </a:lnTo>
                <a:lnTo>
                  <a:pt x="0" y="371326"/>
                </a:lnTo>
                <a:lnTo>
                  <a:pt x="74469" y="248746"/>
                </a:lnTo>
                <a:cubicBezTo>
                  <a:pt x="134573" y="159780"/>
                  <a:pt x="203013" y="76909"/>
                  <a:pt x="278669" y="1254"/>
                </a:cubicBezTo>
                <a:lnTo>
                  <a:pt x="280049" y="0"/>
                </a:lnTo>
                <a:close/>
              </a:path>
            </a:pathLst>
          </a:custGeom>
          <a:solidFill>
            <a:srgbClr val="5DB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prstClr val="black"/>
              </a:solidFill>
            </a:endParaRPr>
          </a:p>
        </p:txBody>
      </p:sp>
      <p:sp>
        <p:nvSpPr>
          <p:cNvPr id="24" name="Freeform 23"/>
          <p:cNvSpPr/>
          <p:nvPr/>
        </p:nvSpPr>
        <p:spPr>
          <a:xfrm>
            <a:off x="5510724" y="2425838"/>
            <a:ext cx="390052" cy="430373"/>
          </a:xfrm>
          <a:custGeom>
            <a:avLst/>
            <a:gdLst>
              <a:gd name="connsiteX0" fmla="*/ 168602 w 390052"/>
              <a:gd name="connsiteY0" fmla="*/ 0 h 430373"/>
              <a:gd name="connsiteX1" fmla="*/ 204897 w 390052"/>
              <a:gd name="connsiteY1" fmla="*/ 39935 h 430373"/>
              <a:gd name="connsiteX2" fmla="*/ 384929 w 390052"/>
              <a:gd name="connsiteY2" fmla="*/ 306552 h 430373"/>
              <a:gd name="connsiteX3" fmla="*/ 390052 w 390052"/>
              <a:gd name="connsiteY3" fmla="*/ 317186 h 430373"/>
              <a:gd name="connsiteX4" fmla="*/ 181929 w 390052"/>
              <a:gd name="connsiteY4" fmla="*/ 430373 h 430373"/>
              <a:gd name="connsiteX5" fmla="*/ 124842 w 390052"/>
              <a:gd name="connsiteY5" fmla="*/ 336405 h 430373"/>
              <a:gd name="connsiteX6" fmla="*/ 41095 w 390052"/>
              <a:gd name="connsiteY6" fmla="*/ 224413 h 430373"/>
              <a:gd name="connsiteX7" fmla="*/ 0 w 390052"/>
              <a:gd name="connsiteY7" fmla="*/ 179196 h 430373"/>
              <a:gd name="connsiteX8" fmla="*/ 168602 w 390052"/>
              <a:gd name="connsiteY8" fmla="*/ 0 h 43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52" h="430373">
                <a:moveTo>
                  <a:pt x="168602" y="0"/>
                </a:moveTo>
                <a:lnTo>
                  <a:pt x="204897" y="39935"/>
                </a:lnTo>
                <a:cubicBezTo>
                  <a:pt x="273058" y="122526"/>
                  <a:pt x="333442" y="211771"/>
                  <a:pt x="384929" y="306552"/>
                </a:cubicBezTo>
                <a:lnTo>
                  <a:pt x="390052" y="317186"/>
                </a:lnTo>
                <a:lnTo>
                  <a:pt x="181929" y="430373"/>
                </a:lnTo>
                <a:lnTo>
                  <a:pt x="124842" y="336405"/>
                </a:lnTo>
                <a:cubicBezTo>
                  <a:pt x="98699" y="297708"/>
                  <a:pt x="70743" y="260336"/>
                  <a:pt x="41095" y="224413"/>
                </a:cubicBezTo>
                <a:lnTo>
                  <a:pt x="0" y="179196"/>
                </a:lnTo>
                <a:lnTo>
                  <a:pt x="168602" y="0"/>
                </a:lnTo>
                <a:close/>
              </a:path>
            </a:pathLst>
          </a:custGeom>
          <a:solidFill>
            <a:srgbClr val="279B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prstClr val="black"/>
              </a:solidFill>
            </a:endParaRPr>
          </a:p>
        </p:txBody>
      </p:sp>
      <p:sp>
        <p:nvSpPr>
          <p:cNvPr id="25" name="Freeform 24"/>
          <p:cNvSpPr/>
          <p:nvPr/>
        </p:nvSpPr>
        <p:spPr>
          <a:xfrm>
            <a:off x="2598264" y="2808967"/>
            <a:ext cx="251242" cy="520071"/>
          </a:xfrm>
          <a:custGeom>
            <a:avLst/>
            <a:gdLst>
              <a:gd name="connsiteX0" fmla="*/ 135405 w 251242"/>
              <a:gd name="connsiteY0" fmla="*/ 0 h 520071"/>
              <a:gd name="connsiteX1" fmla="*/ 251242 w 251242"/>
              <a:gd name="connsiteY1" fmla="*/ 55153 h 520071"/>
              <a:gd name="connsiteX2" fmla="*/ 193825 w 251242"/>
              <a:gd name="connsiteY2" fmla="*/ 212027 h 520071"/>
              <a:gd name="connsiteX3" fmla="*/ 151688 w 251242"/>
              <a:gd name="connsiteY3" fmla="*/ 375904 h 520071"/>
              <a:gd name="connsiteX4" fmla="*/ 129686 w 251242"/>
              <a:gd name="connsiteY4" fmla="*/ 520071 h 520071"/>
              <a:gd name="connsiteX5" fmla="*/ 0 w 251242"/>
              <a:gd name="connsiteY5" fmla="*/ 505856 h 520071"/>
              <a:gd name="connsiteX6" fmla="*/ 22715 w 251242"/>
              <a:gd name="connsiteY6" fmla="*/ 357018 h 520071"/>
              <a:gd name="connsiteX7" fmla="*/ 130160 w 251242"/>
              <a:gd name="connsiteY7" fmla="*/ 10887 h 520071"/>
              <a:gd name="connsiteX8" fmla="*/ 135405 w 251242"/>
              <a:gd name="connsiteY8" fmla="*/ 0 h 520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242" h="520071">
                <a:moveTo>
                  <a:pt x="135405" y="0"/>
                </a:moveTo>
                <a:lnTo>
                  <a:pt x="251242" y="55153"/>
                </a:lnTo>
                <a:lnTo>
                  <a:pt x="193825" y="212027"/>
                </a:lnTo>
                <a:cubicBezTo>
                  <a:pt x="177171" y="265573"/>
                  <a:pt x="163077" y="320246"/>
                  <a:pt x="151688" y="375904"/>
                </a:cubicBezTo>
                <a:lnTo>
                  <a:pt x="129686" y="520071"/>
                </a:lnTo>
                <a:lnTo>
                  <a:pt x="0" y="505856"/>
                </a:lnTo>
                <a:lnTo>
                  <a:pt x="22715" y="357018"/>
                </a:lnTo>
                <a:cubicBezTo>
                  <a:pt x="47278" y="236981"/>
                  <a:pt x="83505" y="121191"/>
                  <a:pt x="130160" y="10887"/>
                </a:cubicBezTo>
                <a:lnTo>
                  <a:pt x="135405" y="0"/>
                </a:lnTo>
                <a:close/>
              </a:path>
            </a:pathLst>
          </a:custGeom>
          <a:solidFill>
            <a:srgbClr val="007D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prstClr val="black"/>
              </a:solidFill>
            </a:endParaRPr>
          </a:p>
        </p:txBody>
      </p:sp>
      <p:sp>
        <p:nvSpPr>
          <p:cNvPr id="26" name="Freeform 25"/>
          <p:cNvSpPr/>
          <p:nvPr/>
        </p:nvSpPr>
        <p:spPr>
          <a:xfrm>
            <a:off x="6012175" y="2834539"/>
            <a:ext cx="243142" cy="486573"/>
          </a:xfrm>
          <a:custGeom>
            <a:avLst/>
            <a:gdLst>
              <a:gd name="connsiteX0" fmla="*/ 119742 w 243142"/>
              <a:gd name="connsiteY0" fmla="*/ 0 h 486573"/>
              <a:gd name="connsiteX1" fmla="*/ 176374 w 243142"/>
              <a:gd name="connsiteY1" fmla="*/ 154730 h 486573"/>
              <a:gd name="connsiteX2" fmla="*/ 221812 w 243142"/>
              <a:gd name="connsiteY2" fmla="*/ 331445 h 486573"/>
              <a:gd name="connsiteX3" fmla="*/ 243142 w 243142"/>
              <a:gd name="connsiteY3" fmla="*/ 471206 h 486573"/>
              <a:gd name="connsiteX4" fmla="*/ 109088 w 243142"/>
              <a:gd name="connsiteY4" fmla="*/ 486573 h 486573"/>
              <a:gd name="connsiteX5" fmla="*/ 88295 w 243142"/>
              <a:gd name="connsiteY5" fmla="*/ 350332 h 486573"/>
              <a:gd name="connsiteX6" fmla="*/ 46158 w 243142"/>
              <a:gd name="connsiteY6" fmla="*/ 186455 h 486573"/>
              <a:gd name="connsiteX7" fmla="*/ 0 w 243142"/>
              <a:gd name="connsiteY7" fmla="*/ 60342 h 486573"/>
              <a:gd name="connsiteX8" fmla="*/ 119742 w 243142"/>
              <a:gd name="connsiteY8" fmla="*/ 0 h 48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142" h="486573">
                <a:moveTo>
                  <a:pt x="119742" y="0"/>
                </a:moveTo>
                <a:lnTo>
                  <a:pt x="176374" y="154730"/>
                </a:lnTo>
                <a:cubicBezTo>
                  <a:pt x="194333" y="212470"/>
                  <a:pt x="209531" y="271427"/>
                  <a:pt x="221812" y="331445"/>
                </a:cubicBezTo>
                <a:lnTo>
                  <a:pt x="243142" y="471206"/>
                </a:lnTo>
                <a:lnTo>
                  <a:pt x="109088" y="486573"/>
                </a:lnTo>
                <a:lnTo>
                  <a:pt x="88295" y="350332"/>
                </a:lnTo>
                <a:cubicBezTo>
                  <a:pt x="76906" y="294674"/>
                  <a:pt x="62812" y="240001"/>
                  <a:pt x="46158" y="186455"/>
                </a:cubicBezTo>
                <a:lnTo>
                  <a:pt x="0" y="60342"/>
                </a:lnTo>
                <a:lnTo>
                  <a:pt x="119742" y="0"/>
                </a:lnTo>
                <a:close/>
              </a:path>
            </a:pathLst>
          </a:custGeom>
          <a:solidFill>
            <a:srgbClr val="C31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prstClr val="black"/>
              </a:solidFill>
            </a:endParaRPr>
          </a:p>
        </p:txBody>
      </p:sp>
      <p:sp>
        <p:nvSpPr>
          <p:cNvPr id="27" name="Freeform 26"/>
          <p:cNvSpPr/>
          <p:nvPr/>
        </p:nvSpPr>
        <p:spPr>
          <a:xfrm>
            <a:off x="2765440" y="2880393"/>
            <a:ext cx="335629" cy="477641"/>
          </a:xfrm>
          <a:custGeom>
            <a:avLst/>
            <a:gdLst>
              <a:gd name="connsiteX0" fmla="*/ 118243 w 335629"/>
              <a:gd name="connsiteY0" fmla="*/ 0 h 477641"/>
              <a:gd name="connsiteX1" fmla="*/ 335629 w 335629"/>
              <a:gd name="connsiteY1" fmla="*/ 103504 h 477641"/>
              <a:gd name="connsiteX2" fmla="*/ 323363 w 335629"/>
              <a:gd name="connsiteY2" fmla="*/ 128965 h 477641"/>
              <a:gd name="connsiteX3" fmla="*/ 238595 w 335629"/>
              <a:gd name="connsiteY3" fmla="*/ 402040 h 477641"/>
              <a:gd name="connsiteX4" fmla="*/ 227056 w 335629"/>
              <a:gd name="connsiteY4" fmla="*/ 477641 h 477641"/>
              <a:gd name="connsiteX5" fmla="*/ 0 w 335629"/>
              <a:gd name="connsiteY5" fmla="*/ 452754 h 477641"/>
              <a:gd name="connsiteX6" fmla="*/ 21469 w 335629"/>
              <a:gd name="connsiteY6" fmla="*/ 312081 h 477641"/>
              <a:gd name="connsiteX7" fmla="*/ 62676 w 335629"/>
              <a:gd name="connsiteY7" fmla="*/ 151819 h 477641"/>
              <a:gd name="connsiteX8" fmla="*/ 118243 w 335629"/>
              <a:gd name="connsiteY8" fmla="*/ 0 h 4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629" h="477641">
                <a:moveTo>
                  <a:pt x="118243" y="0"/>
                </a:moveTo>
                <a:lnTo>
                  <a:pt x="335629" y="103504"/>
                </a:lnTo>
                <a:lnTo>
                  <a:pt x="323363" y="128965"/>
                </a:lnTo>
                <a:cubicBezTo>
                  <a:pt x="286555" y="215989"/>
                  <a:pt x="257974" y="307338"/>
                  <a:pt x="238595" y="402040"/>
                </a:cubicBezTo>
                <a:lnTo>
                  <a:pt x="227056" y="477641"/>
                </a:lnTo>
                <a:lnTo>
                  <a:pt x="0" y="452754"/>
                </a:lnTo>
                <a:lnTo>
                  <a:pt x="21469" y="312081"/>
                </a:lnTo>
                <a:cubicBezTo>
                  <a:pt x="32607" y="257650"/>
                  <a:pt x="46389" y="204183"/>
                  <a:pt x="62676" y="151819"/>
                </a:cubicBezTo>
                <a:lnTo>
                  <a:pt x="118243" y="0"/>
                </a:lnTo>
                <a:close/>
              </a:path>
            </a:pathLst>
          </a:custGeom>
          <a:solidFill>
            <a:srgbClr val="007D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prstClr val="black"/>
              </a:solidFill>
            </a:endParaRPr>
          </a:p>
        </p:txBody>
      </p:sp>
      <p:sp>
        <p:nvSpPr>
          <p:cNvPr id="28" name="Freeform 27"/>
          <p:cNvSpPr/>
          <p:nvPr/>
        </p:nvSpPr>
        <p:spPr>
          <a:xfrm>
            <a:off x="5772079" y="2911956"/>
            <a:ext cx="311722" cy="438549"/>
          </a:xfrm>
          <a:custGeom>
            <a:avLst/>
            <a:gdLst>
              <a:gd name="connsiteX0" fmla="*/ 206213 w 311722"/>
              <a:gd name="connsiteY0" fmla="*/ 0 h 438549"/>
              <a:gd name="connsiteX1" fmla="*/ 250227 w 311722"/>
              <a:gd name="connsiteY1" fmla="*/ 120256 h 438549"/>
              <a:gd name="connsiteX2" fmla="*/ 291434 w 311722"/>
              <a:gd name="connsiteY2" fmla="*/ 280518 h 438549"/>
              <a:gd name="connsiteX3" fmla="*/ 311722 w 311722"/>
              <a:gd name="connsiteY3" fmla="*/ 413450 h 438549"/>
              <a:gd name="connsiteX4" fmla="*/ 92772 w 311722"/>
              <a:gd name="connsiteY4" fmla="*/ 438549 h 438549"/>
              <a:gd name="connsiteX5" fmla="*/ 82383 w 311722"/>
              <a:gd name="connsiteY5" fmla="*/ 370476 h 438549"/>
              <a:gd name="connsiteX6" fmla="*/ 46536 w 311722"/>
              <a:gd name="connsiteY6" fmla="*/ 231059 h 438549"/>
              <a:gd name="connsiteX7" fmla="*/ 0 w 311722"/>
              <a:gd name="connsiteY7" fmla="*/ 103916 h 438549"/>
              <a:gd name="connsiteX8" fmla="*/ 206213 w 311722"/>
              <a:gd name="connsiteY8" fmla="*/ 0 h 43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722" h="438549">
                <a:moveTo>
                  <a:pt x="206213" y="0"/>
                </a:moveTo>
                <a:lnTo>
                  <a:pt x="250227" y="120256"/>
                </a:lnTo>
                <a:cubicBezTo>
                  <a:pt x="266514" y="172620"/>
                  <a:pt x="280296" y="226087"/>
                  <a:pt x="291434" y="280518"/>
                </a:cubicBezTo>
                <a:lnTo>
                  <a:pt x="311722" y="413450"/>
                </a:lnTo>
                <a:lnTo>
                  <a:pt x="92772" y="438549"/>
                </a:lnTo>
                <a:lnTo>
                  <a:pt x="82383" y="370476"/>
                </a:lnTo>
                <a:cubicBezTo>
                  <a:pt x="72694" y="323125"/>
                  <a:pt x="60704" y="276612"/>
                  <a:pt x="46536" y="231059"/>
                </a:cubicBezTo>
                <a:lnTo>
                  <a:pt x="0" y="103916"/>
                </a:lnTo>
                <a:lnTo>
                  <a:pt x="206213" y="0"/>
                </a:lnTo>
                <a:close/>
              </a:path>
            </a:pathLst>
          </a:custGeom>
          <a:solidFill>
            <a:srgbClr val="C31F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prstClr val="black"/>
              </a:solidFill>
            </a:endParaRPr>
          </a:p>
        </p:txBody>
      </p:sp>
      <p:sp>
        <p:nvSpPr>
          <p:cNvPr id="29" name="Freeform 28"/>
          <p:cNvSpPr/>
          <p:nvPr/>
        </p:nvSpPr>
        <p:spPr>
          <a:xfrm>
            <a:off x="6083227" y="3496961"/>
            <a:ext cx="188223" cy="476362"/>
          </a:xfrm>
          <a:custGeom>
            <a:avLst/>
            <a:gdLst>
              <a:gd name="connsiteX0" fmla="*/ 186171 w 188223"/>
              <a:gd name="connsiteY0" fmla="*/ 0 h 476362"/>
              <a:gd name="connsiteX1" fmla="*/ 188223 w 188223"/>
              <a:gd name="connsiteY1" fmla="*/ 40648 h 476362"/>
              <a:gd name="connsiteX2" fmla="*/ 150760 w 188223"/>
              <a:gd name="connsiteY2" fmla="*/ 412271 h 476362"/>
              <a:gd name="connsiteX3" fmla="*/ 134281 w 188223"/>
              <a:gd name="connsiteY3" fmla="*/ 476362 h 476362"/>
              <a:gd name="connsiteX4" fmla="*/ 0 w 188223"/>
              <a:gd name="connsiteY4" fmla="*/ 444222 h 476362"/>
              <a:gd name="connsiteX5" fmla="*/ 17243 w 188223"/>
              <a:gd name="connsiteY5" fmla="*/ 377160 h 476362"/>
              <a:gd name="connsiteX6" fmla="*/ 51984 w 188223"/>
              <a:gd name="connsiteY6" fmla="*/ 32535 h 476362"/>
              <a:gd name="connsiteX7" fmla="*/ 50908 w 188223"/>
              <a:gd name="connsiteY7" fmla="*/ 11227 h 476362"/>
              <a:gd name="connsiteX8" fmla="*/ 186171 w 188223"/>
              <a:gd name="connsiteY8" fmla="*/ 0 h 47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223" h="476362">
                <a:moveTo>
                  <a:pt x="186171" y="0"/>
                </a:moveTo>
                <a:lnTo>
                  <a:pt x="188223" y="40648"/>
                </a:lnTo>
                <a:cubicBezTo>
                  <a:pt x="188223" y="167947"/>
                  <a:pt x="175324" y="292233"/>
                  <a:pt x="150760" y="412271"/>
                </a:cubicBezTo>
                <a:lnTo>
                  <a:pt x="134281" y="476362"/>
                </a:lnTo>
                <a:lnTo>
                  <a:pt x="0" y="444222"/>
                </a:lnTo>
                <a:lnTo>
                  <a:pt x="17243" y="377160"/>
                </a:lnTo>
                <a:cubicBezTo>
                  <a:pt x="40022" y="265843"/>
                  <a:pt x="51984" y="150586"/>
                  <a:pt x="51984" y="32535"/>
                </a:cubicBezTo>
                <a:lnTo>
                  <a:pt x="50908" y="11227"/>
                </a:lnTo>
                <a:lnTo>
                  <a:pt x="186171" y="0"/>
                </a:lnTo>
                <a:close/>
              </a:path>
            </a:pathLst>
          </a:cu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prstClr val="black"/>
              </a:solidFill>
            </a:endParaRPr>
          </a:p>
        </p:txBody>
      </p:sp>
      <p:sp>
        <p:nvSpPr>
          <p:cNvPr id="30" name="Freeform 29"/>
          <p:cNvSpPr/>
          <p:nvPr/>
        </p:nvSpPr>
        <p:spPr>
          <a:xfrm>
            <a:off x="2583515" y="3503310"/>
            <a:ext cx="190868" cy="504366"/>
          </a:xfrm>
          <a:custGeom>
            <a:avLst/>
            <a:gdLst>
              <a:gd name="connsiteX0" fmla="*/ 1732 w 190868"/>
              <a:gd name="connsiteY0" fmla="*/ 0 h 504366"/>
              <a:gd name="connsiteX1" fmla="*/ 132503 w 190868"/>
              <a:gd name="connsiteY1" fmla="*/ 10201 h 504366"/>
              <a:gd name="connsiteX2" fmla="*/ 131696 w 190868"/>
              <a:gd name="connsiteY2" fmla="*/ 26185 h 504366"/>
              <a:gd name="connsiteX3" fmla="*/ 166437 w 190868"/>
              <a:gd name="connsiteY3" fmla="*/ 370810 h 504366"/>
              <a:gd name="connsiteX4" fmla="*/ 190868 w 190868"/>
              <a:gd name="connsiteY4" fmla="*/ 465828 h 504366"/>
              <a:gd name="connsiteX5" fmla="*/ 62777 w 190868"/>
              <a:gd name="connsiteY5" fmla="*/ 504366 h 504366"/>
              <a:gd name="connsiteX6" fmla="*/ 37463 w 190868"/>
              <a:gd name="connsiteY6" fmla="*/ 405921 h 504366"/>
              <a:gd name="connsiteX7" fmla="*/ 0 w 190868"/>
              <a:gd name="connsiteY7" fmla="*/ 34297 h 504366"/>
              <a:gd name="connsiteX8" fmla="*/ 1732 w 190868"/>
              <a:gd name="connsiteY8" fmla="*/ 0 h 50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68" h="504366">
                <a:moveTo>
                  <a:pt x="1732" y="0"/>
                </a:moveTo>
                <a:lnTo>
                  <a:pt x="132503" y="10201"/>
                </a:lnTo>
                <a:lnTo>
                  <a:pt x="131696" y="26185"/>
                </a:lnTo>
                <a:cubicBezTo>
                  <a:pt x="131696" y="144236"/>
                  <a:pt x="143658" y="259493"/>
                  <a:pt x="166437" y="370810"/>
                </a:cubicBezTo>
                <a:lnTo>
                  <a:pt x="190868" y="465828"/>
                </a:lnTo>
                <a:lnTo>
                  <a:pt x="62777" y="504366"/>
                </a:lnTo>
                <a:lnTo>
                  <a:pt x="37463" y="405921"/>
                </a:lnTo>
                <a:cubicBezTo>
                  <a:pt x="12900" y="285883"/>
                  <a:pt x="0" y="161596"/>
                  <a:pt x="0" y="34297"/>
                </a:cubicBezTo>
                <a:lnTo>
                  <a:pt x="1732" y="0"/>
                </a:lnTo>
                <a:close/>
              </a:path>
            </a:pathLst>
          </a:custGeom>
          <a:solidFill>
            <a:srgbClr val="48773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prstClr val="black"/>
              </a:solidFill>
            </a:endParaRPr>
          </a:p>
        </p:txBody>
      </p:sp>
      <p:sp>
        <p:nvSpPr>
          <p:cNvPr id="31" name="Freeform 30"/>
          <p:cNvSpPr/>
          <p:nvPr/>
        </p:nvSpPr>
        <p:spPr>
          <a:xfrm>
            <a:off x="5850193" y="3511306"/>
            <a:ext cx="247295" cy="421104"/>
          </a:xfrm>
          <a:custGeom>
            <a:avLst/>
            <a:gdLst>
              <a:gd name="connsiteX0" fmla="*/ 246377 w 247295"/>
              <a:gd name="connsiteY0" fmla="*/ 0 h 421104"/>
              <a:gd name="connsiteX1" fmla="*/ 247295 w 247295"/>
              <a:gd name="connsiteY1" fmla="*/ 18190 h 421104"/>
              <a:gd name="connsiteX2" fmla="*/ 213320 w 247295"/>
              <a:gd name="connsiteY2" fmla="*/ 355212 h 421104"/>
              <a:gd name="connsiteX3" fmla="*/ 196378 w 247295"/>
              <a:gd name="connsiteY3" fmla="*/ 421104 h 421104"/>
              <a:gd name="connsiteX4" fmla="*/ 0 w 247295"/>
              <a:gd name="connsiteY4" fmla="*/ 374101 h 421104"/>
              <a:gd name="connsiteX5" fmla="*/ 4268 w 247295"/>
              <a:gd name="connsiteY5" fmla="*/ 357500 h 421104"/>
              <a:gd name="connsiteX6" fmla="*/ 33824 w 247295"/>
              <a:gd name="connsiteY6" fmla="*/ 64314 h 421104"/>
              <a:gd name="connsiteX7" fmla="*/ 31477 w 247295"/>
              <a:gd name="connsiteY7" fmla="*/ 17837 h 421104"/>
              <a:gd name="connsiteX8" fmla="*/ 246377 w 247295"/>
              <a:gd name="connsiteY8" fmla="*/ 0 h 421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295" h="421104">
                <a:moveTo>
                  <a:pt x="246377" y="0"/>
                </a:moveTo>
                <a:lnTo>
                  <a:pt x="247295" y="18190"/>
                </a:lnTo>
                <a:cubicBezTo>
                  <a:pt x="247295" y="133637"/>
                  <a:pt x="235597" y="246351"/>
                  <a:pt x="213320" y="355212"/>
                </a:cubicBezTo>
                <a:lnTo>
                  <a:pt x="196378" y="421104"/>
                </a:lnTo>
                <a:lnTo>
                  <a:pt x="0" y="374101"/>
                </a:lnTo>
                <a:lnTo>
                  <a:pt x="4268" y="357500"/>
                </a:lnTo>
                <a:cubicBezTo>
                  <a:pt x="23647" y="262799"/>
                  <a:pt x="33825" y="164745"/>
                  <a:pt x="33824" y="64314"/>
                </a:cubicBezTo>
                <a:lnTo>
                  <a:pt x="31477" y="17837"/>
                </a:lnTo>
                <a:lnTo>
                  <a:pt x="246377" y="0"/>
                </a:lnTo>
                <a:close/>
              </a:path>
            </a:pathLst>
          </a:cu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prstClr val="black"/>
              </a:solidFill>
            </a:endParaRPr>
          </a:p>
        </p:txBody>
      </p:sp>
      <p:sp>
        <p:nvSpPr>
          <p:cNvPr id="32" name="Freeform 31"/>
          <p:cNvSpPr/>
          <p:nvPr/>
        </p:nvSpPr>
        <p:spPr>
          <a:xfrm>
            <a:off x="2752934" y="3516443"/>
            <a:ext cx="258553" cy="441829"/>
          </a:xfrm>
          <a:custGeom>
            <a:avLst/>
            <a:gdLst>
              <a:gd name="connsiteX0" fmla="*/ 659 w 258553"/>
              <a:gd name="connsiteY0" fmla="*/ 0 h 441829"/>
              <a:gd name="connsiteX1" fmla="*/ 223652 w 258553"/>
              <a:gd name="connsiteY1" fmla="*/ 17395 h 441829"/>
              <a:gd name="connsiteX2" fmla="*/ 221542 w 258553"/>
              <a:gd name="connsiteY2" fmla="*/ 59178 h 441829"/>
              <a:gd name="connsiteX3" fmla="*/ 251099 w 258553"/>
              <a:gd name="connsiteY3" fmla="*/ 352363 h 441829"/>
              <a:gd name="connsiteX4" fmla="*/ 258553 w 258553"/>
              <a:gd name="connsiteY4" fmla="*/ 381359 h 441829"/>
              <a:gd name="connsiteX5" fmla="*/ 57567 w 258553"/>
              <a:gd name="connsiteY5" fmla="*/ 441829 h 441829"/>
              <a:gd name="connsiteX6" fmla="*/ 33975 w 258553"/>
              <a:gd name="connsiteY6" fmla="*/ 350075 h 441829"/>
              <a:gd name="connsiteX7" fmla="*/ 0 w 258553"/>
              <a:gd name="connsiteY7" fmla="*/ 13053 h 441829"/>
              <a:gd name="connsiteX8" fmla="*/ 659 w 258553"/>
              <a:gd name="connsiteY8" fmla="*/ 0 h 441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553" h="441829">
                <a:moveTo>
                  <a:pt x="659" y="0"/>
                </a:moveTo>
                <a:lnTo>
                  <a:pt x="223652" y="17395"/>
                </a:lnTo>
                <a:lnTo>
                  <a:pt x="221542" y="59178"/>
                </a:lnTo>
                <a:cubicBezTo>
                  <a:pt x="221543" y="159608"/>
                  <a:pt x="231719" y="257662"/>
                  <a:pt x="251099" y="352363"/>
                </a:cubicBezTo>
                <a:lnTo>
                  <a:pt x="258553" y="381359"/>
                </a:lnTo>
                <a:lnTo>
                  <a:pt x="57567" y="441829"/>
                </a:lnTo>
                <a:lnTo>
                  <a:pt x="33975" y="350075"/>
                </a:lnTo>
                <a:cubicBezTo>
                  <a:pt x="11698" y="241214"/>
                  <a:pt x="0" y="128500"/>
                  <a:pt x="0" y="13053"/>
                </a:cubicBezTo>
                <a:lnTo>
                  <a:pt x="659" y="0"/>
                </a:lnTo>
                <a:close/>
              </a:path>
            </a:pathLst>
          </a:custGeom>
          <a:solidFill>
            <a:srgbClr val="48773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prstClr val="black"/>
              </a:solidFill>
            </a:endParaRPr>
          </a:p>
        </p:txBody>
      </p:sp>
      <p:sp>
        <p:nvSpPr>
          <p:cNvPr id="33" name="Freeform 32"/>
          <p:cNvSpPr/>
          <p:nvPr/>
        </p:nvSpPr>
        <p:spPr>
          <a:xfrm>
            <a:off x="5651425" y="4056068"/>
            <a:ext cx="341058" cy="414050"/>
          </a:xfrm>
          <a:custGeom>
            <a:avLst/>
            <a:gdLst>
              <a:gd name="connsiteX0" fmla="*/ 149677 w 341058"/>
              <a:gd name="connsiteY0" fmla="*/ 0 h 414050"/>
              <a:gd name="connsiteX1" fmla="*/ 341058 w 341058"/>
              <a:gd name="connsiteY1" fmla="*/ 52195 h 414050"/>
              <a:gd name="connsiteX2" fmla="*/ 314647 w 341058"/>
              <a:gd name="connsiteY2" fmla="*/ 124354 h 414050"/>
              <a:gd name="connsiteX3" fmla="*/ 160464 w 341058"/>
              <a:gd name="connsiteY3" fmla="*/ 408414 h 414050"/>
              <a:gd name="connsiteX4" fmla="*/ 156250 w 341058"/>
              <a:gd name="connsiteY4" fmla="*/ 414050 h 414050"/>
              <a:gd name="connsiteX5" fmla="*/ 0 w 341058"/>
              <a:gd name="connsiteY5" fmla="*/ 306821 h 414050"/>
              <a:gd name="connsiteX6" fmla="*/ 57008 w 341058"/>
              <a:gd name="connsiteY6" fmla="*/ 212982 h 414050"/>
              <a:gd name="connsiteX7" fmla="*/ 118268 w 341058"/>
              <a:gd name="connsiteY7" fmla="*/ 85813 h 414050"/>
              <a:gd name="connsiteX8" fmla="*/ 149677 w 341058"/>
              <a:gd name="connsiteY8" fmla="*/ 0 h 4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058" h="414050">
                <a:moveTo>
                  <a:pt x="149677" y="0"/>
                </a:moveTo>
                <a:lnTo>
                  <a:pt x="341058" y="52195"/>
                </a:lnTo>
                <a:lnTo>
                  <a:pt x="314647" y="124354"/>
                </a:lnTo>
                <a:cubicBezTo>
                  <a:pt x="272337" y="224388"/>
                  <a:pt x="220569" y="319448"/>
                  <a:pt x="160464" y="408414"/>
                </a:cubicBezTo>
                <a:lnTo>
                  <a:pt x="156250" y="414050"/>
                </a:lnTo>
                <a:lnTo>
                  <a:pt x="0" y="306821"/>
                </a:lnTo>
                <a:lnTo>
                  <a:pt x="57008" y="212982"/>
                </a:lnTo>
                <a:cubicBezTo>
                  <a:pt x="79405" y="171755"/>
                  <a:pt x="99866" y="129326"/>
                  <a:pt x="118268" y="85813"/>
                </a:cubicBezTo>
                <a:lnTo>
                  <a:pt x="149677" y="0"/>
                </a:lnTo>
                <a:close/>
              </a:path>
            </a:pathLst>
          </a:custGeom>
          <a:solidFill>
            <a:srgbClr val="00AE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prstClr val="black"/>
              </a:solidFill>
            </a:endParaRPr>
          </a:p>
        </p:txBody>
      </p:sp>
      <p:sp>
        <p:nvSpPr>
          <p:cNvPr id="34" name="Freeform 33"/>
          <p:cNvSpPr/>
          <p:nvPr/>
        </p:nvSpPr>
        <p:spPr>
          <a:xfrm>
            <a:off x="2865871" y="4064652"/>
            <a:ext cx="371632" cy="461921"/>
          </a:xfrm>
          <a:custGeom>
            <a:avLst/>
            <a:gdLst>
              <a:gd name="connsiteX0" fmla="*/ 194662 w 371632"/>
              <a:gd name="connsiteY0" fmla="*/ 0 h 461921"/>
              <a:gd name="connsiteX1" fmla="*/ 222929 w 371632"/>
              <a:gd name="connsiteY1" fmla="*/ 77230 h 461921"/>
              <a:gd name="connsiteX2" fmla="*/ 357058 w 371632"/>
              <a:gd name="connsiteY2" fmla="*/ 324343 h 461921"/>
              <a:gd name="connsiteX3" fmla="*/ 371632 w 371632"/>
              <a:gd name="connsiteY3" fmla="*/ 343835 h 461921"/>
              <a:gd name="connsiteX4" fmla="*/ 219093 w 371632"/>
              <a:gd name="connsiteY4" fmla="*/ 461921 h 461921"/>
              <a:gd name="connsiteX5" fmla="*/ 172662 w 371632"/>
              <a:gd name="connsiteY5" fmla="*/ 399830 h 461921"/>
              <a:gd name="connsiteX6" fmla="*/ 18479 w 371632"/>
              <a:gd name="connsiteY6" fmla="*/ 115770 h 461921"/>
              <a:gd name="connsiteX7" fmla="*/ 0 w 371632"/>
              <a:gd name="connsiteY7" fmla="*/ 65282 h 461921"/>
              <a:gd name="connsiteX8" fmla="*/ 194662 w 371632"/>
              <a:gd name="connsiteY8" fmla="*/ 0 h 46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632" h="461921">
                <a:moveTo>
                  <a:pt x="194662" y="0"/>
                </a:moveTo>
                <a:lnTo>
                  <a:pt x="222929" y="77230"/>
                </a:lnTo>
                <a:cubicBezTo>
                  <a:pt x="259737" y="164253"/>
                  <a:pt x="304771" y="246949"/>
                  <a:pt x="357058" y="324343"/>
                </a:cubicBezTo>
                <a:lnTo>
                  <a:pt x="371632" y="343835"/>
                </a:lnTo>
                <a:lnTo>
                  <a:pt x="219093" y="461921"/>
                </a:lnTo>
                <a:lnTo>
                  <a:pt x="172662" y="399830"/>
                </a:lnTo>
                <a:cubicBezTo>
                  <a:pt x="112557" y="310864"/>
                  <a:pt x="60790" y="215804"/>
                  <a:pt x="18479" y="115770"/>
                </a:cubicBezTo>
                <a:lnTo>
                  <a:pt x="0" y="65282"/>
                </a:lnTo>
                <a:lnTo>
                  <a:pt x="194662" y="0"/>
                </a:lnTo>
                <a:close/>
              </a:path>
            </a:pathLst>
          </a:custGeom>
          <a:solidFill>
            <a:srgbClr val="CF8D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prstClr val="black"/>
              </a:solidFill>
            </a:endParaRPr>
          </a:p>
        </p:txBody>
      </p:sp>
      <p:sp>
        <p:nvSpPr>
          <p:cNvPr id="35" name="Freeform 34"/>
          <p:cNvSpPr/>
          <p:nvPr/>
        </p:nvSpPr>
        <p:spPr>
          <a:xfrm>
            <a:off x="5838770" y="4118215"/>
            <a:ext cx="324556" cy="452806"/>
          </a:xfrm>
          <a:custGeom>
            <a:avLst/>
            <a:gdLst>
              <a:gd name="connsiteX0" fmla="*/ 190203 w 324556"/>
              <a:gd name="connsiteY0" fmla="*/ 0 h 452806"/>
              <a:gd name="connsiteX1" fmla="*/ 324556 w 324556"/>
              <a:gd name="connsiteY1" fmla="*/ 36642 h 452806"/>
              <a:gd name="connsiteX2" fmla="*/ 287770 w 324556"/>
              <a:gd name="connsiteY2" fmla="*/ 137150 h 452806"/>
              <a:gd name="connsiteX3" fmla="*/ 117757 w 324556"/>
              <a:gd name="connsiteY3" fmla="*/ 450373 h 452806"/>
              <a:gd name="connsiteX4" fmla="*/ 115938 w 324556"/>
              <a:gd name="connsiteY4" fmla="*/ 452806 h 452806"/>
              <a:gd name="connsiteX5" fmla="*/ 0 w 324556"/>
              <a:gd name="connsiteY5" fmla="*/ 373242 h 452806"/>
              <a:gd name="connsiteX6" fmla="*/ 4400 w 324556"/>
              <a:gd name="connsiteY6" fmla="*/ 367358 h 452806"/>
              <a:gd name="connsiteX7" fmla="*/ 162061 w 324556"/>
              <a:gd name="connsiteY7" fmla="*/ 76890 h 452806"/>
              <a:gd name="connsiteX8" fmla="*/ 190203 w 324556"/>
              <a:gd name="connsiteY8" fmla="*/ 0 h 45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556" h="452806">
                <a:moveTo>
                  <a:pt x="190203" y="0"/>
                </a:moveTo>
                <a:lnTo>
                  <a:pt x="324556" y="36642"/>
                </a:lnTo>
                <a:lnTo>
                  <a:pt x="287770" y="137150"/>
                </a:lnTo>
                <a:cubicBezTo>
                  <a:pt x="241115" y="247453"/>
                  <a:pt x="184033" y="352274"/>
                  <a:pt x="117757" y="450373"/>
                </a:cubicBezTo>
                <a:lnTo>
                  <a:pt x="115938" y="452806"/>
                </a:lnTo>
                <a:lnTo>
                  <a:pt x="0" y="373242"/>
                </a:lnTo>
                <a:lnTo>
                  <a:pt x="4400" y="367358"/>
                </a:lnTo>
                <a:cubicBezTo>
                  <a:pt x="65860" y="276386"/>
                  <a:pt x="118796" y="179181"/>
                  <a:pt x="162061" y="76890"/>
                </a:cubicBezTo>
                <a:lnTo>
                  <a:pt x="190203" y="0"/>
                </a:lnTo>
                <a:close/>
              </a:path>
            </a:pathLst>
          </a:custGeom>
          <a:solidFill>
            <a:srgbClr val="00AE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prstClr val="black"/>
              </a:solidFill>
            </a:endParaRPr>
          </a:p>
        </p:txBody>
      </p:sp>
      <p:sp>
        <p:nvSpPr>
          <p:cNvPr id="36" name="Freeform 35"/>
          <p:cNvSpPr/>
          <p:nvPr/>
        </p:nvSpPr>
        <p:spPr>
          <a:xfrm>
            <a:off x="2702561" y="4141922"/>
            <a:ext cx="352602" cy="491511"/>
          </a:xfrm>
          <a:custGeom>
            <a:avLst/>
            <a:gdLst>
              <a:gd name="connsiteX0" fmla="*/ 127565 w 352602"/>
              <a:gd name="connsiteY0" fmla="*/ 0 h 491511"/>
              <a:gd name="connsiteX1" fmla="*/ 147030 w 352602"/>
              <a:gd name="connsiteY1" fmla="*/ 53183 h 491511"/>
              <a:gd name="connsiteX2" fmla="*/ 304691 w 352602"/>
              <a:gd name="connsiteY2" fmla="*/ 343651 h 491511"/>
              <a:gd name="connsiteX3" fmla="*/ 352602 w 352602"/>
              <a:gd name="connsiteY3" fmla="*/ 407721 h 491511"/>
              <a:gd name="connsiteX4" fmla="*/ 244365 w 352602"/>
              <a:gd name="connsiteY4" fmla="*/ 491511 h 491511"/>
              <a:gd name="connsiteX5" fmla="*/ 195875 w 352602"/>
              <a:gd name="connsiteY5" fmla="*/ 426666 h 491511"/>
              <a:gd name="connsiteX6" fmla="*/ 25862 w 352602"/>
              <a:gd name="connsiteY6" fmla="*/ 113442 h 491511"/>
              <a:gd name="connsiteX7" fmla="*/ 0 w 352602"/>
              <a:gd name="connsiteY7" fmla="*/ 42780 h 491511"/>
              <a:gd name="connsiteX8" fmla="*/ 127565 w 352602"/>
              <a:gd name="connsiteY8" fmla="*/ 0 h 49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602" h="491511">
                <a:moveTo>
                  <a:pt x="127565" y="0"/>
                </a:moveTo>
                <a:lnTo>
                  <a:pt x="147030" y="53183"/>
                </a:lnTo>
                <a:cubicBezTo>
                  <a:pt x="190295" y="155474"/>
                  <a:pt x="243231" y="252679"/>
                  <a:pt x="304691" y="343651"/>
                </a:cubicBezTo>
                <a:lnTo>
                  <a:pt x="352602" y="407721"/>
                </a:lnTo>
                <a:lnTo>
                  <a:pt x="244365" y="491511"/>
                </a:lnTo>
                <a:lnTo>
                  <a:pt x="195875" y="426666"/>
                </a:lnTo>
                <a:cubicBezTo>
                  <a:pt x="129600" y="328566"/>
                  <a:pt x="72517" y="223746"/>
                  <a:pt x="25862" y="113442"/>
                </a:cubicBezTo>
                <a:lnTo>
                  <a:pt x="0" y="42780"/>
                </a:lnTo>
                <a:lnTo>
                  <a:pt x="127565" y="0"/>
                </a:lnTo>
                <a:close/>
              </a:path>
            </a:pathLst>
          </a:custGeom>
          <a:solidFill>
            <a:srgbClr val="CF8D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prstClr val="black"/>
              </a:solidFill>
            </a:endParaRPr>
          </a:p>
        </p:txBody>
      </p:sp>
      <p:sp>
        <p:nvSpPr>
          <p:cNvPr id="37" name="Freeform 36"/>
          <p:cNvSpPr/>
          <p:nvPr/>
        </p:nvSpPr>
        <p:spPr>
          <a:xfrm>
            <a:off x="5246775" y="4504753"/>
            <a:ext cx="450211" cy="416301"/>
          </a:xfrm>
          <a:custGeom>
            <a:avLst/>
            <a:gdLst>
              <a:gd name="connsiteX0" fmla="*/ 301623 w 450211"/>
              <a:gd name="connsiteY0" fmla="*/ 0 h 416301"/>
              <a:gd name="connsiteX1" fmla="*/ 450211 w 450211"/>
              <a:gd name="connsiteY1" fmla="*/ 108970 h 416301"/>
              <a:gd name="connsiteX2" fmla="*/ 360914 w 450211"/>
              <a:gd name="connsiteY2" fmla="*/ 207221 h 416301"/>
              <a:gd name="connsiteX3" fmla="*/ 113422 w 450211"/>
              <a:gd name="connsiteY3" fmla="*/ 411421 h 416301"/>
              <a:gd name="connsiteX4" fmla="*/ 105390 w 450211"/>
              <a:gd name="connsiteY4" fmla="*/ 416301 h 416301"/>
              <a:gd name="connsiteX5" fmla="*/ 0 w 450211"/>
              <a:gd name="connsiteY5" fmla="*/ 274080 h 416301"/>
              <a:gd name="connsiteX6" fmla="*/ 107842 w 450211"/>
              <a:gd name="connsiteY6" fmla="*/ 193439 h 416301"/>
              <a:gd name="connsiteX7" fmla="*/ 211151 w 450211"/>
              <a:gd name="connsiteY7" fmla="*/ 99546 h 416301"/>
              <a:gd name="connsiteX8" fmla="*/ 301623 w 450211"/>
              <a:gd name="connsiteY8" fmla="*/ 0 h 41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211" h="416301">
                <a:moveTo>
                  <a:pt x="301623" y="0"/>
                </a:moveTo>
                <a:lnTo>
                  <a:pt x="450211" y="108970"/>
                </a:lnTo>
                <a:lnTo>
                  <a:pt x="360914" y="207221"/>
                </a:lnTo>
                <a:cubicBezTo>
                  <a:pt x="285259" y="282877"/>
                  <a:pt x="202388" y="351318"/>
                  <a:pt x="113422" y="411421"/>
                </a:cubicBezTo>
                <a:lnTo>
                  <a:pt x="105390" y="416301"/>
                </a:lnTo>
                <a:lnTo>
                  <a:pt x="0" y="274080"/>
                </a:lnTo>
                <a:lnTo>
                  <a:pt x="107842" y="193439"/>
                </a:lnTo>
                <a:cubicBezTo>
                  <a:pt x="143766" y="163791"/>
                  <a:pt x="178243" y="132453"/>
                  <a:pt x="211151" y="99546"/>
                </a:cubicBezTo>
                <a:lnTo>
                  <a:pt x="301623" y="0"/>
                </a:lnTo>
                <a:close/>
              </a:path>
            </a:pathLst>
          </a:custGeom>
          <a:solidFill>
            <a:srgbClr val="FDB71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prstClr val="black"/>
              </a:solidFill>
            </a:endParaRPr>
          </a:p>
        </p:txBody>
      </p:sp>
      <p:sp>
        <p:nvSpPr>
          <p:cNvPr id="38" name="Freeform 37"/>
          <p:cNvSpPr/>
          <p:nvPr/>
        </p:nvSpPr>
        <p:spPr>
          <a:xfrm>
            <a:off x="3200429" y="4544830"/>
            <a:ext cx="398978" cy="381976"/>
          </a:xfrm>
          <a:custGeom>
            <a:avLst/>
            <a:gdLst>
              <a:gd name="connsiteX0" fmla="*/ 146092 w 398978"/>
              <a:gd name="connsiteY0" fmla="*/ 0 h 381976"/>
              <a:gd name="connsiteX1" fmla="*/ 200141 w 398978"/>
              <a:gd name="connsiteY1" fmla="*/ 59469 h 381976"/>
              <a:gd name="connsiteX2" fmla="*/ 303450 w 398978"/>
              <a:gd name="connsiteY2" fmla="*/ 153362 h 381976"/>
              <a:gd name="connsiteX3" fmla="*/ 398978 w 398978"/>
              <a:gd name="connsiteY3" fmla="*/ 224798 h 381976"/>
              <a:gd name="connsiteX4" fmla="*/ 307296 w 398978"/>
              <a:gd name="connsiteY4" fmla="*/ 381976 h 381976"/>
              <a:gd name="connsiteX5" fmla="*/ 289796 w 398978"/>
              <a:gd name="connsiteY5" fmla="*/ 371344 h 381976"/>
              <a:gd name="connsiteX6" fmla="*/ 42304 w 398978"/>
              <a:gd name="connsiteY6" fmla="*/ 167144 h 381976"/>
              <a:gd name="connsiteX7" fmla="*/ 0 w 398978"/>
              <a:gd name="connsiteY7" fmla="*/ 120598 h 381976"/>
              <a:gd name="connsiteX8" fmla="*/ 146092 w 398978"/>
              <a:gd name="connsiteY8" fmla="*/ 0 h 38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978" h="381976">
                <a:moveTo>
                  <a:pt x="146092" y="0"/>
                </a:moveTo>
                <a:lnTo>
                  <a:pt x="200141" y="59469"/>
                </a:lnTo>
                <a:cubicBezTo>
                  <a:pt x="233048" y="92377"/>
                  <a:pt x="267526" y="123716"/>
                  <a:pt x="303450" y="153362"/>
                </a:cubicBezTo>
                <a:lnTo>
                  <a:pt x="398978" y="224798"/>
                </a:lnTo>
                <a:lnTo>
                  <a:pt x="307296" y="381976"/>
                </a:lnTo>
                <a:lnTo>
                  <a:pt x="289796" y="371344"/>
                </a:lnTo>
                <a:cubicBezTo>
                  <a:pt x="200830" y="311241"/>
                  <a:pt x="117959" y="242800"/>
                  <a:pt x="42304" y="167144"/>
                </a:cubicBezTo>
                <a:lnTo>
                  <a:pt x="0" y="120598"/>
                </a:lnTo>
                <a:lnTo>
                  <a:pt x="146092" y="0"/>
                </a:lnTo>
                <a:close/>
              </a:path>
            </a:pathLst>
          </a:cu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prstClr val="black"/>
              </a:solidFill>
            </a:endParaRPr>
          </a:p>
        </p:txBody>
      </p:sp>
      <p:sp>
        <p:nvSpPr>
          <p:cNvPr id="39" name="Freeform 38"/>
          <p:cNvSpPr/>
          <p:nvPr/>
        </p:nvSpPr>
        <p:spPr>
          <a:xfrm>
            <a:off x="5374697" y="4636130"/>
            <a:ext cx="467133" cy="429756"/>
          </a:xfrm>
          <a:custGeom>
            <a:avLst/>
            <a:gdLst>
              <a:gd name="connsiteX0" fmla="*/ 352843 w 467133"/>
              <a:gd name="connsiteY0" fmla="*/ 0 h 429756"/>
              <a:gd name="connsiteX1" fmla="*/ 467133 w 467133"/>
              <a:gd name="connsiteY1" fmla="*/ 83817 h 429756"/>
              <a:gd name="connsiteX2" fmla="*/ 356667 w 467133"/>
              <a:gd name="connsiteY2" fmla="*/ 205361 h 429756"/>
              <a:gd name="connsiteX3" fmla="*/ 225719 w 467133"/>
              <a:gd name="connsiteY3" fmla="*/ 324373 h 429756"/>
              <a:gd name="connsiteX4" fmla="*/ 84793 w 467133"/>
              <a:gd name="connsiteY4" fmla="*/ 429756 h 429756"/>
              <a:gd name="connsiteX5" fmla="*/ 0 w 467133"/>
              <a:gd name="connsiteY5" fmla="*/ 315330 h 429756"/>
              <a:gd name="connsiteX6" fmla="*/ 6591 w 467133"/>
              <a:gd name="connsiteY6" fmla="*/ 311325 h 429756"/>
              <a:gd name="connsiteX7" fmla="*/ 259667 w 467133"/>
              <a:gd name="connsiteY7" fmla="*/ 102519 h 429756"/>
              <a:gd name="connsiteX8" fmla="*/ 352843 w 467133"/>
              <a:gd name="connsiteY8" fmla="*/ 0 h 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133" h="429756">
                <a:moveTo>
                  <a:pt x="352843" y="0"/>
                </a:moveTo>
                <a:lnTo>
                  <a:pt x="467133" y="83817"/>
                </a:lnTo>
                <a:lnTo>
                  <a:pt x="356667" y="205361"/>
                </a:lnTo>
                <a:cubicBezTo>
                  <a:pt x="314956" y="247073"/>
                  <a:pt x="271255" y="286795"/>
                  <a:pt x="225719" y="324373"/>
                </a:cubicBezTo>
                <a:lnTo>
                  <a:pt x="84793" y="429756"/>
                </a:lnTo>
                <a:lnTo>
                  <a:pt x="0" y="315330"/>
                </a:lnTo>
                <a:lnTo>
                  <a:pt x="6591" y="311325"/>
                </a:lnTo>
                <a:cubicBezTo>
                  <a:pt x="97564" y="249865"/>
                  <a:pt x="182305" y="179881"/>
                  <a:pt x="259667" y="102519"/>
                </a:cubicBezTo>
                <a:lnTo>
                  <a:pt x="352843" y="0"/>
                </a:lnTo>
                <a:close/>
              </a:path>
            </a:pathLst>
          </a:custGeom>
          <a:solidFill>
            <a:srgbClr val="FDB71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prstClr val="black"/>
              </a:solidFill>
            </a:endParaRPr>
          </a:p>
        </p:txBody>
      </p:sp>
      <p:sp>
        <p:nvSpPr>
          <p:cNvPr id="40" name="Freeform 39"/>
          <p:cNvSpPr/>
          <p:nvPr/>
        </p:nvSpPr>
        <p:spPr>
          <a:xfrm>
            <a:off x="3065110" y="4689444"/>
            <a:ext cx="423624" cy="390509"/>
          </a:xfrm>
          <a:custGeom>
            <a:avLst/>
            <a:gdLst>
              <a:gd name="connsiteX0" fmla="*/ 106227 w 423624"/>
              <a:gd name="connsiteY0" fmla="*/ 0 h 390509"/>
              <a:gd name="connsiteX1" fmla="*/ 150948 w 423624"/>
              <a:gd name="connsiteY1" fmla="*/ 49205 h 390509"/>
              <a:gd name="connsiteX2" fmla="*/ 404024 w 423624"/>
              <a:gd name="connsiteY2" fmla="*/ 258011 h 390509"/>
              <a:gd name="connsiteX3" fmla="*/ 423624 w 423624"/>
              <a:gd name="connsiteY3" fmla="*/ 269919 h 390509"/>
              <a:gd name="connsiteX4" fmla="*/ 353283 w 423624"/>
              <a:gd name="connsiteY4" fmla="*/ 390509 h 390509"/>
              <a:gd name="connsiteX5" fmla="*/ 331392 w 423624"/>
              <a:gd name="connsiteY5" fmla="*/ 377210 h 390509"/>
              <a:gd name="connsiteX6" fmla="*/ 58491 w 423624"/>
              <a:gd name="connsiteY6" fmla="*/ 152046 h 390509"/>
              <a:gd name="connsiteX7" fmla="*/ 0 w 423624"/>
              <a:gd name="connsiteY7" fmla="*/ 87690 h 390509"/>
              <a:gd name="connsiteX8" fmla="*/ 106227 w 423624"/>
              <a:gd name="connsiteY8" fmla="*/ 0 h 39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624" h="390509">
                <a:moveTo>
                  <a:pt x="106227" y="0"/>
                </a:moveTo>
                <a:lnTo>
                  <a:pt x="150948" y="49205"/>
                </a:lnTo>
                <a:cubicBezTo>
                  <a:pt x="228311" y="126567"/>
                  <a:pt x="313051" y="196551"/>
                  <a:pt x="404024" y="258011"/>
                </a:cubicBezTo>
                <a:lnTo>
                  <a:pt x="423624" y="269919"/>
                </a:lnTo>
                <a:lnTo>
                  <a:pt x="353283" y="390509"/>
                </a:lnTo>
                <a:lnTo>
                  <a:pt x="331392" y="377210"/>
                </a:lnTo>
                <a:cubicBezTo>
                  <a:pt x="233293" y="310937"/>
                  <a:pt x="141914" y="235469"/>
                  <a:pt x="58491" y="152046"/>
                </a:cubicBezTo>
                <a:lnTo>
                  <a:pt x="0" y="87690"/>
                </a:lnTo>
                <a:lnTo>
                  <a:pt x="106227" y="0"/>
                </a:lnTo>
                <a:close/>
              </a:path>
            </a:pathLst>
          </a:cu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prstClr val="black"/>
              </a:solidFill>
            </a:endParaRPr>
          </a:p>
        </p:txBody>
      </p:sp>
      <p:sp>
        <p:nvSpPr>
          <p:cNvPr id="41" name="Freeform 40"/>
          <p:cNvSpPr/>
          <p:nvPr/>
        </p:nvSpPr>
        <p:spPr>
          <a:xfrm>
            <a:off x="3663662" y="4860843"/>
            <a:ext cx="466592" cy="307306"/>
          </a:xfrm>
          <a:custGeom>
            <a:avLst/>
            <a:gdLst>
              <a:gd name="connsiteX0" fmla="*/ 84683 w 466592"/>
              <a:gd name="connsiteY0" fmla="*/ 0 h 307306"/>
              <a:gd name="connsiteX1" fmla="*/ 199325 w 466592"/>
              <a:gd name="connsiteY1" fmla="*/ 55225 h 307306"/>
              <a:gd name="connsiteX2" fmla="*/ 332983 w 466592"/>
              <a:gd name="connsiteY2" fmla="*/ 104145 h 307306"/>
              <a:gd name="connsiteX3" fmla="*/ 466592 w 466592"/>
              <a:gd name="connsiteY3" fmla="*/ 138499 h 307306"/>
              <a:gd name="connsiteX4" fmla="*/ 426827 w 466592"/>
              <a:gd name="connsiteY4" fmla="*/ 307306 h 307306"/>
              <a:gd name="connsiteX5" fmla="*/ 424527 w 466592"/>
              <a:gd name="connsiteY5" fmla="*/ 306955 h 307306"/>
              <a:gd name="connsiteX6" fmla="*/ 110623 w 466592"/>
              <a:gd name="connsiteY6" fmla="*/ 209514 h 307306"/>
              <a:gd name="connsiteX7" fmla="*/ 0 w 466592"/>
              <a:gd name="connsiteY7" fmla="*/ 156224 h 307306"/>
              <a:gd name="connsiteX8" fmla="*/ 84683 w 466592"/>
              <a:gd name="connsiteY8" fmla="*/ 0 h 307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592" h="307306">
                <a:moveTo>
                  <a:pt x="84683" y="0"/>
                </a:moveTo>
                <a:lnTo>
                  <a:pt x="199325" y="55225"/>
                </a:lnTo>
                <a:cubicBezTo>
                  <a:pt x="242837" y="73629"/>
                  <a:pt x="287429" y="89976"/>
                  <a:pt x="332983" y="104145"/>
                </a:cubicBezTo>
                <a:lnTo>
                  <a:pt x="466592" y="138499"/>
                </a:lnTo>
                <a:lnTo>
                  <a:pt x="426827" y="307306"/>
                </a:lnTo>
                <a:lnTo>
                  <a:pt x="424527" y="306955"/>
                </a:lnTo>
                <a:cubicBezTo>
                  <a:pt x="315666" y="284679"/>
                  <a:pt x="210658" y="251825"/>
                  <a:pt x="110623" y="209514"/>
                </a:cubicBezTo>
                <a:lnTo>
                  <a:pt x="0" y="156224"/>
                </a:lnTo>
                <a:lnTo>
                  <a:pt x="84683" y="0"/>
                </a:lnTo>
                <a:close/>
              </a:path>
            </a:pathLst>
          </a:custGeom>
          <a:solidFill>
            <a:srgbClr val="E114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prstClr val="black"/>
              </a:solidFill>
            </a:endParaRPr>
          </a:p>
        </p:txBody>
      </p:sp>
      <p:sp>
        <p:nvSpPr>
          <p:cNvPr id="42" name="Freeform 41"/>
          <p:cNvSpPr/>
          <p:nvPr/>
        </p:nvSpPr>
        <p:spPr>
          <a:xfrm>
            <a:off x="4807928" y="4867154"/>
            <a:ext cx="389526" cy="279310"/>
          </a:xfrm>
          <a:custGeom>
            <a:avLst/>
            <a:gdLst>
              <a:gd name="connsiteX0" fmla="*/ 289121 w 389526"/>
              <a:gd name="connsiteY0" fmla="*/ 0 h 279310"/>
              <a:gd name="connsiteX1" fmla="*/ 389526 w 389526"/>
              <a:gd name="connsiteY1" fmla="*/ 144762 h 279310"/>
              <a:gd name="connsiteX2" fmla="*/ 268209 w 389526"/>
              <a:gd name="connsiteY2" fmla="*/ 203203 h 279310"/>
              <a:gd name="connsiteX3" fmla="*/ 114567 w 389526"/>
              <a:gd name="connsiteY3" fmla="*/ 259437 h 279310"/>
              <a:gd name="connsiteX4" fmla="*/ 37280 w 389526"/>
              <a:gd name="connsiteY4" fmla="*/ 279310 h 279310"/>
              <a:gd name="connsiteX5" fmla="*/ 0 w 389526"/>
              <a:gd name="connsiteY5" fmla="*/ 111699 h 279310"/>
              <a:gd name="connsiteX6" fmla="*/ 53925 w 389526"/>
              <a:gd name="connsiteY6" fmla="*/ 97834 h 279310"/>
              <a:gd name="connsiteX7" fmla="*/ 187582 w 389526"/>
              <a:gd name="connsiteY7" fmla="*/ 48914 h 279310"/>
              <a:gd name="connsiteX8" fmla="*/ 289121 w 389526"/>
              <a:gd name="connsiteY8" fmla="*/ 0 h 27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526" h="279310">
                <a:moveTo>
                  <a:pt x="289121" y="0"/>
                </a:moveTo>
                <a:lnTo>
                  <a:pt x="389526" y="144762"/>
                </a:lnTo>
                <a:lnTo>
                  <a:pt x="268209" y="203203"/>
                </a:lnTo>
                <a:cubicBezTo>
                  <a:pt x="218192" y="224359"/>
                  <a:pt x="166931" y="243150"/>
                  <a:pt x="114567" y="259437"/>
                </a:cubicBezTo>
                <a:lnTo>
                  <a:pt x="37280" y="279310"/>
                </a:lnTo>
                <a:lnTo>
                  <a:pt x="0" y="111699"/>
                </a:lnTo>
                <a:lnTo>
                  <a:pt x="53925" y="97834"/>
                </a:lnTo>
                <a:cubicBezTo>
                  <a:pt x="99477" y="83665"/>
                  <a:pt x="144070" y="67318"/>
                  <a:pt x="187582" y="48914"/>
                </a:cubicBezTo>
                <a:lnTo>
                  <a:pt x="289121" y="0"/>
                </a:lnTo>
                <a:close/>
              </a:path>
            </a:pathLst>
          </a:custGeom>
          <a:solidFill>
            <a:srgbClr val="8F18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prstClr val="black"/>
              </a:solidFill>
            </a:endParaRPr>
          </a:p>
        </p:txBody>
      </p:sp>
      <p:sp>
        <p:nvSpPr>
          <p:cNvPr id="43" name="Freeform 42"/>
          <p:cNvSpPr/>
          <p:nvPr/>
        </p:nvSpPr>
        <p:spPr>
          <a:xfrm>
            <a:off x="4267296" y="5013691"/>
            <a:ext cx="402817" cy="188082"/>
          </a:xfrm>
          <a:custGeom>
            <a:avLst/>
            <a:gdLst>
              <a:gd name="connsiteX0" fmla="*/ 370905 w 402817"/>
              <a:gd name="connsiteY0" fmla="*/ 0 h 188082"/>
              <a:gd name="connsiteX1" fmla="*/ 402817 w 402817"/>
              <a:gd name="connsiteY1" fmla="*/ 168167 h 188082"/>
              <a:gd name="connsiteX2" fmla="*/ 328896 w 402817"/>
              <a:gd name="connsiteY2" fmla="*/ 179448 h 188082"/>
              <a:gd name="connsiteX3" fmla="*/ 157915 w 402817"/>
              <a:gd name="connsiteY3" fmla="*/ 188082 h 188082"/>
              <a:gd name="connsiteX4" fmla="*/ 0 w 402817"/>
              <a:gd name="connsiteY4" fmla="*/ 180108 h 188082"/>
              <a:gd name="connsiteX5" fmla="*/ 34433 w 402817"/>
              <a:gd name="connsiteY5" fmla="*/ 10261 h 188082"/>
              <a:gd name="connsiteX6" fmla="*/ 161951 w 402817"/>
              <a:gd name="connsiteY6" fmla="*/ 16700 h 188082"/>
              <a:gd name="connsiteX7" fmla="*/ 310692 w 402817"/>
              <a:gd name="connsiteY7" fmla="*/ 9189 h 188082"/>
              <a:gd name="connsiteX8" fmla="*/ 370905 w 402817"/>
              <a:gd name="connsiteY8" fmla="*/ 0 h 18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817" h="188082">
                <a:moveTo>
                  <a:pt x="370905" y="0"/>
                </a:moveTo>
                <a:lnTo>
                  <a:pt x="402817" y="168167"/>
                </a:lnTo>
                <a:lnTo>
                  <a:pt x="328896" y="179448"/>
                </a:lnTo>
                <a:cubicBezTo>
                  <a:pt x="272679" y="185158"/>
                  <a:pt x="215639" y="188082"/>
                  <a:pt x="157915" y="188082"/>
                </a:cubicBezTo>
                <a:lnTo>
                  <a:pt x="0" y="180108"/>
                </a:lnTo>
                <a:lnTo>
                  <a:pt x="34433" y="10261"/>
                </a:lnTo>
                <a:lnTo>
                  <a:pt x="161951" y="16700"/>
                </a:lnTo>
                <a:cubicBezTo>
                  <a:pt x="212166" y="16700"/>
                  <a:pt x="261789" y="14156"/>
                  <a:pt x="310692" y="9189"/>
                </a:cubicBezTo>
                <a:lnTo>
                  <a:pt x="370905" y="0"/>
                </a:lnTo>
                <a:close/>
              </a:path>
            </a:pathLst>
          </a:custGeom>
          <a:solidFill>
            <a:srgbClr val="F3671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prstClr val="black"/>
              </a:solidFill>
            </a:endParaRPr>
          </a:p>
        </p:txBody>
      </p:sp>
      <p:sp>
        <p:nvSpPr>
          <p:cNvPr id="44" name="Freeform 43"/>
          <p:cNvSpPr/>
          <p:nvPr/>
        </p:nvSpPr>
        <p:spPr>
          <a:xfrm>
            <a:off x="4853395" y="5043271"/>
            <a:ext cx="447827" cy="278937"/>
          </a:xfrm>
          <a:custGeom>
            <a:avLst/>
            <a:gdLst>
              <a:gd name="connsiteX0" fmla="*/ 365807 w 447827"/>
              <a:gd name="connsiteY0" fmla="*/ 0 h 278937"/>
              <a:gd name="connsiteX1" fmla="*/ 447827 w 447827"/>
              <a:gd name="connsiteY1" fmla="*/ 118255 h 278937"/>
              <a:gd name="connsiteX2" fmla="*/ 291844 w 447827"/>
              <a:gd name="connsiteY2" fmla="*/ 193396 h 278937"/>
              <a:gd name="connsiteX3" fmla="*/ 122428 w 447827"/>
              <a:gd name="connsiteY3" fmla="*/ 255403 h 278937"/>
              <a:gd name="connsiteX4" fmla="*/ 30902 w 447827"/>
              <a:gd name="connsiteY4" fmla="*/ 278937 h 278937"/>
              <a:gd name="connsiteX5" fmla="*/ 0 w 447827"/>
              <a:gd name="connsiteY5" fmla="*/ 139999 h 278937"/>
              <a:gd name="connsiteX6" fmla="*/ 80318 w 447827"/>
              <a:gd name="connsiteY6" fmla="*/ 119347 h 278937"/>
              <a:gd name="connsiteX7" fmla="*/ 237425 w 447827"/>
              <a:gd name="connsiteY7" fmla="*/ 61845 h 278937"/>
              <a:gd name="connsiteX8" fmla="*/ 365807 w 447827"/>
              <a:gd name="connsiteY8" fmla="*/ 0 h 27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827" h="278937">
                <a:moveTo>
                  <a:pt x="365807" y="0"/>
                </a:moveTo>
                <a:lnTo>
                  <a:pt x="447827" y="118255"/>
                </a:lnTo>
                <a:lnTo>
                  <a:pt x="291844" y="193396"/>
                </a:lnTo>
                <a:cubicBezTo>
                  <a:pt x="236691" y="216724"/>
                  <a:pt x="180168" y="237444"/>
                  <a:pt x="122428" y="255403"/>
                </a:cubicBezTo>
                <a:lnTo>
                  <a:pt x="30902" y="278937"/>
                </a:lnTo>
                <a:lnTo>
                  <a:pt x="0" y="139999"/>
                </a:lnTo>
                <a:lnTo>
                  <a:pt x="80318" y="119347"/>
                </a:lnTo>
                <a:cubicBezTo>
                  <a:pt x="133863" y="102693"/>
                  <a:pt x="186280" y="83478"/>
                  <a:pt x="237425" y="61845"/>
                </a:cubicBezTo>
                <a:lnTo>
                  <a:pt x="365807" y="0"/>
                </a:lnTo>
                <a:close/>
              </a:path>
            </a:pathLst>
          </a:custGeom>
          <a:solidFill>
            <a:srgbClr val="8F18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prstClr val="black"/>
              </a:solidFill>
            </a:endParaRPr>
          </a:p>
        </p:txBody>
      </p:sp>
      <p:sp>
        <p:nvSpPr>
          <p:cNvPr id="45" name="Freeform 44"/>
          <p:cNvSpPr/>
          <p:nvPr/>
        </p:nvSpPr>
        <p:spPr>
          <a:xfrm>
            <a:off x="3578810" y="5050238"/>
            <a:ext cx="503012" cy="292222"/>
          </a:xfrm>
          <a:custGeom>
            <a:avLst/>
            <a:gdLst>
              <a:gd name="connsiteX0" fmla="*/ 66871 w 503012"/>
              <a:gd name="connsiteY0" fmla="*/ 0 h 292222"/>
              <a:gd name="connsiteX1" fmla="*/ 180792 w 503012"/>
              <a:gd name="connsiteY1" fmla="*/ 54878 h 292222"/>
              <a:gd name="connsiteX2" fmla="*/ 501776 w 503012"/>
              <a:gd name="connsiteY2" fmla="*/ 154517 h 292222"/>
              <a:gd name="connsiteX3" fmla="*/ 503012 w 503012"/>
              <a:gd name="connsiteY3" fmla="*/ 154706 h 292222"/>
              <a:gd name="connsiteX4" fmla="*/ 470618 w 503012"/>
              <a:gd name="connsiteY4" fmla="*/ 292222 h 292222"/>
              <a:gd name="connsiteX5" fmla="*/ 300333 w 503012"/>
              <a:gd name="connsiteY5" fmla="*/ 248437 h 292222"/>
              <a:gd name="connsiteX6" fmla="*/ 130918 w 503012"/>
              <a:gd name="connsiteY6" fmla="*/ 186430 h 292222"/>
              <a:gd name="connsiteX7" fmla="*/ 0 w 503012"/>
              <a:gd name="connsiteY7" fmla="*/ 123365 h 292222"/>
              <a:gd name="connsiteX8" fmla="*/ 66871 w 503012"/>
              <a:gd name="connsiteY8" fmla="*/ 0 h 29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012" h="292222">
                <a:moveTo>
                  <a:pt x="66871" y="0"/>
                </a:moveTo>
                <a:lnTo>
                  <a:pt x="180792" y="54878"/>
                </a:lnTo>
                <a:cubicBezTo>
                  <a:pt x="283083" y="98143"/>
                  <a:pt x="390460" y="131738"/>
                  <a:pt x="501776" y="154517"/>
                </a:cubicBezTo>
                <a:lnTo>
                  <a:pt x="503012" y="154706"/>
                </a:lnTo>
                <a:lnTo>
                  <a:pt x="470618" y="292222"/>
                </a:lnTo>
                <a:lnTo>
                  <a:pt x="300333" y="248437"/>
                </a:lnTo>
                <a:cubicBezTo>
                  <a:pt x="242593" y="230478"/>
                  <a:pt x="186070" y="209758"/>
                  <a:pt x="130918" y="186430"/>
                </a:cubicBezTo>
                <a:lnTo>
                  <a:pt x="0" y="123365"/>
                </a:lnTo>
                <a:lnTo>
                  <a:pt x="66871" y="0"/>
                </a:lnTo>
                <a:close/>
              </a:path>
            </a:pathLst>
          </a:custGeom>
          <a:solidFill>
            <a:srgbClr val="E114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prstClr val="black"/>
              </a:solidFill>
            </a:endParaRPr>
          </a:p>
        </p:txBody>
      </p:sp>
      <p:sp>
        <p:nvSpPr>
          <p:cNvPr id="46" name="Freeform 45"/>
          <p:cNvSpPr/>
          <p:nvPr/>
        </p:nvSpPr>
        <p:spPr>
          <a:xfrm>
            <a:off x="4231391" y="5218902"/>
            <a:ext cx="472276" cy="162674"/>
          </a:xfrm>
          <a:custGeom>
            <a:avLst/>
            <a:gdLst>
              <a:gd name="connsiteX0" fmla="*/ 445752 w 472276"/>
              <a:gd name="connsiteY0" fmla="*/ 0 h 162674"/>
              <a:gd name="connsiteX1" fmla="*/ 472276 w 472276"/>
              <a:gd name="connsiteY1" fmla="*/ 139778 h 162674"/>
              <a:gd name="connsiteX2" fmla="*/ 384627 w 472276"/>
              <a:gd name="connsiteY2" fmla="*/ 153154 h 162674"/>
              <a:gd name="connsiteX3" fmla="*/ 196092 w 472276"/>
              <a:gd name="connsiteY3" fmla="*/ 162674 h 162674"/>
              <a:gd name="connsiteX4" fmla="*/ 7557 w 472276"/>
              <a:gd name="connsiteY4" fmla="*/ 153154 h 162674"/>
              <a:gd name="connsiteX5" fmla="*/ 0 w 472276"/>
              <a:gd name="connsiteY5" fmla="*/ 152000 h 162674"/>
              <a:gd name="connsiteX6" fmla="*/ 28335 w 472276"/>
              <a:gd name="connsiteY6" fmla="*/ 12238 h 162674"/>
              <a:gd name="connsiteX7" fmla="*/ 193820 w 472276"/>
              <a:gd name="connsiteY7" fmla="*/ 20594 h 162674"/>
              <a:gd name="connsiteX8" fmla="*/ 368658 w 472276"/>
              <a:gd name="connsiteY8" fmla="*/ 11765 h 162674"/>
              <a:gd name="connsiteX9" fmla="*/ 445752 w 472276"/>
              <a:gd name="connsiteY9" fmla="*/ 0 h 162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276" h="162674">
                <a:moveTo>
                  <a:pt x="445752" y="0"/>
                </a:moveTo>
                <a:lnTo>
                  <a:pt x="472276" y="139778"/>
                </a:lnTo>
                <a:lnTo>
                  <a:pt x="384627" y="153154"/>
                </a:lnTo>
                <a:cubicBezTo>
                  <a:pt x="322638" y="159450"/>
                  <a:pt x="259742" y="162674"/>
                  <a:pt x="196092" y="162674"/>
                </a:cubicBezTo>
                <a:cubicBezTo>
                  <a:pt x="132443" y="162674"/>
                  <a:pt x="69547" y="159450"/>
                  <a:pt x="7557" y="153154"/>
                </a:cubicBezTo>
                <a:lnTo>
                  <a:pt x="0" y="152000"/>
                </a:lnTo>
                <a:lnTo>
                  <a:pt x="28335" y="12238"/>
                </a:lnTo>
                <a:lnTo>
                  <a:pt x="193820" y="20594"/>
                </a:lnTo>
                <a:cubicBezTo>
                  <a:pt x="252846" y="20594"/>
                  <a:pt x="311173" y="17604"/>
                  <a:pt x="368658" y="11765"/>
                </a:cubicBezTo>
                <a:lnTo>
                  <a:pt x="445752" y="0"/>
                </a:lnTo>
                <a:close/>
              </a:path>
            </a:pathLst>
          </a:custGeom>
          <a:solidFill>
            <a:srgbClr val="F3671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prstClr val="black"/>
              </a:solidFill>
            </a:endParaRPr>
          </a:p>
        </p:txBody>
      </p:sp>
      <p:sp>
        <p:nvSpPr>
          <p:cNvPr id="47" name="Freeform 46"/>
          <p:cNvSpPr/>
          <p:nvPr/>
        </p:nvSpPr>
        <p:spPr>
          <a:xfrm>
            <a:off x="6034263" y="1905451"/>
            <a:ext cx="499041" cy="586273"/>
          </a:xfrm>
          <a:custGeom>
            <a:avLst/>
            <a:gdLst>
              <a:gd name="connsiteX0" fmla="*/ 134744 w 499267"/>
              <a:gd name="connsiteY0" fmla="*/ 0 h 586540"/>
              <a:gd name="connsiteX1" fmla="*/ 249507 w 499267"/>
              <a:gd name="connsiteY1" fmla="*/ 126271 h 586540"/>
              <a:gd name="connsiteX2" fmla="*/ 390682 w 499267"/>
              <a:gd name="connsiteY2" fmla="*/ 315062 h 586540"/>
              <a:gd name="connsiteX3" fmla="*/ 499267 w 499267"/>
              <a:gd name="connsiteY3" fmla="*/ 493799 h 586540"/>
              <a:gd name="connsiteX4" fmla="*/ 328740 w 499267"/>
              <a:gd name="connsiteY4" fmla="*/ 586540 h 586540"/>
              <a:gd name="connsiteX5" fmla="*/ 235174 w 499267"/>
              <a:gd name="connsiteY5" fmla="*/ 432527 h 586540"/>
              <a:gd name="connsiteX6" fmla="*/ 106242 w 499267"/>
              <a:gd name="connsiteY6" fmla="*/ 260108 h 586540"/>
              <a:gd name="connsiteX7" fmla="*/ 0 w 499267"/>
              <a:gd name="connsiteY7" fmla="*/ 143212 h 586540"/>
              <a:gd name="connsiteX8" fmla="*/ 134744 w 499267"/>
              <a:gd name="connsiteY8" fmla="*/ 0 h 58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267" h="586540">
                <a:moveTo>
                  <a:pt x="134744" y="0"/>
                </a:moveTo>
                <a:lnTo>
                  <a:pt x="249507" y="126271"/>
                </a:lnTo>
                <a:cubicBezTo>
                  <a:pt x="299485" y="186830"/>
                  <a:pt x="346612" y="249829"/>
                  <a:pt x="390682" y="315062"/>
                </a:cubicBezTo>
                <a:lnTo>
                  <a:pt x="499267" y="493799"/>
                </a:lnTo>
                <a:lnTo>
                  <a:pt x="328740" y="586540"/>
                </a:lnTo>
                <a:lnTo>
                  <a:pt x="235174" y="432527"/>
                </a:lnTo>
                <a:cubicBezTo>
                  <a:pt x="194926" y="372951"/>
                  <a:pt x="151886" y="315415"/>
                  <a:pt x="106242" y="260108"/>
                </a:cubicBezTo>
                <a:lnTo>
                  <a:pt x="0" y="143212"/>
                </a:lnTo>
                <a:lnTo>
                  <a:pt x="134744" y="0"/>
                </a:lnTo>
                <a:close/>
              </a:path>
            </a:pathLst>
          </a:custGeom>
          <a:solidFill>
            <a:srgbClr val="279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48" name="Freeform 47"/>
          <p:cNvSpPr/>
          <p:nvPr/>
        </p:nvSpPr>
        <p:spPr>
          <a:xfrm>
            <a:off x="2546738" y="2022791"/>
            <a:ext cx="536275" cy="588292"/>
          </a:xfrm>
          <a:custGeom>
            <a:avLst/>
            <a:gdLst>
              <a:gd name="connsiteX0" fmla="*/ 379724 w 536518"/>
              <a:gd name="connsiteY0" fmla="*/ 0 h 588559"/>
              <a:gd name="connsiteX1" fmla="*/ 536518 w 536518"/>
              <a:gd name="connsiteY1" fmla="*/ 159335 h 588559"/>
              <a:gd name="connsiteX2" fmla="*/ 530708 w 536518"/>
              <a:gd name="connsiteY2" fmla="*/ 164616 h 588559"/>
              <a:gd name="connsiteX3" fmla="*/ 297426 w 536518"/>
              <a:gd name="connsiteY3" fmla="*/ 447357 h 588559"/>
              <a:gd name="connsiteX4" fmla="*/ 211644 w 536518"/>
              <a:gd name="connsiteY4" fmla="*/ 588559 h 588559"/>
              <a:gd name="connsiteX5" fmla="*/ 0 w 536518"/>
              <a:gd name="connsiteY5" fmla="*/ 479530 h 588559"/>
              <a:gd name="connsiteX6" fmla="*/ 73733 w 536518"/>
              <a:gd name="connsiteY6" fmla="*/ 358161 h 588559"/>
              <a:gd name="connsiteX7" fmla="*/ 337822 w 536518"/>
              <a:gd name="connsiteY7" fmla="*/ 38083 h 588559"/>
              <a:gd name="connsiteX8" fmla="*/ 379724 w 536518"/>
              <a:gd name="connsiteY8" fmla="*/ 0 h 5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518" h="588559">
                <a:moveTo>
                  <a:pt x="379724" y="0"/>
                </a:moveTo>
                <a:lnTo>
                  <a:pt x="536518" y="159335"/>
                </a:lnTo>
                <a:lnTo>
                  <a:pt x="530708" y="164616"/>
                </a:lnTo>
                <a:cubicBezTo>
                  <a:pt x="444278" y="251047"/>
                  <a:pt x="366090" y="345721"/>
                  <a:pt x="297426" y="447357"/>
                </a:cubicBezTo>
                <a:lnTo>
                  <a:pt x="211644" y="588559"/>
                </a:lnTo>
                <a:lnTo>
                  <a:pt x="0" y="479530"/>
                </a:lnTo>
                <a:lnTo>
                  <a:pt x="73733" y="358161"/>
                </a:lnTo>
                <a:cubicBezTo>
                  <a:pt x="151465" y="243103"/>
                  <a:pt x="239978" y="135927"/>
                  <a:pt x="337822" y="38083"/>
                </a:cubicBezTo>
                <a:lnTo>
                  <a:pt x="379724" y="0"/>
                </a:lnTo>
                <a:close/>
              </a:path>
            </a:pathLst>
          </a:custGeom>
          <a:solidFill>
            <a:srgbClr val="5DB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49" name="Freeform 48"/>
          <p:cNvSpPr/>
          <p:nvPr/>
        </p:nvSpPr>
        <p:spPr>
          <a:xfrm>
            <a:off x="5839655" y="2104729"/>
            <a:ext cx="455615" cy="525598"/>
          </a:xfrm>
          <a:custGeom>
            <a:avLst/>
            <a:gdLst>
              <a:gd name="connsiteX0" fmla="*/ 141860 w 455822"/>
              <a:gd name="connsiteY0" fmla="*/ 0 h 525837"/>
              <a:gd name="connsiteX1" fmla="*/ 241555 w 455822"/>
              <a:gd name="connsiteY1" fmla="*/ 109692 h 525837"/>
              <a:gd name="connsiteX2" fmla="*/ 366057 w 455822"/>
              <a:gd name="connsiteY2" fmla="*/ 276186 h 525837"/>
              <a:gd name="connsiteX3" fmla="*/ 455822 w 455822"/>
              <a:gd name="connsiteY3" fmla="*/ 423944 h 525837"/>
              <a:gd name="connsiteX4" fmla="*/ 268467 w 455822"/>
              <a:gd name="connsiteY4" fmla="*/ 525837 h 525837"/>
              <a:gd name="connsiteX5" fmla="*/ 267052 w 455822"/>
              <a:gd name="connsiteY5" fmla="*/ 522899 h 525837"/>
              <a:gd name="connsiteX6" fmla="*/ 61379 w 455822"/>
              <a:gd name="connsiteY6" fmla="*/ 218310 h 525837"/>
              <a:gd name="connsiteX7" fmla="*/ 0 w 455822"/>
              <a:gd name="connsiteY7" fmla="*/ 150775 h 525837"/>
              <a:gd name="connsiteX8" fmla="*/ 141860 w 455822"/>
              <a:gd name="connsiteY8" fmla="*/ 0 h 52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822" h="525837">
                <a:moveTo>
                  <a:pt x="141860" y="0"/>
                </a:moveTo>
                <a:lnTo>
                  <a:pt x="241555" y="109692"/>
                </a:lnTo>
                <a:cubicBezTo>
                  <a:pt x="285630" y="163098"/>
                  <a:pt x="327191" y="218657"/>
                  <a:pt x="366057" y="276186"/>
                </a:cubicBezTo>
                <a:lnTo>
                  <a:pt x="455822" y="423944"/>
                </a:lnTo>
                <a:lnTo>
                  <a:pt x="268467" y="525837"/>
                </a:lnTo>
                <a:lnTo>
                  <a:pt x="267052" y="522899"/>
                </a:lnTo>
                <a:cubicBezTo>
                  <a:pt x="208232" y="414620"/>
                  <a:pt x="139247" y="312664"/>
                  <a:pt x="61379" y="218310"/>
                </a:cubicBezTo>
                <a:lnTo>
                  <a:pt x="0" y="150775"/>
                </a:lnTo>
                <a:lnTo>
                  <a:pt x="141860" y="0"/>
                </a:lnTo>
                <a:close/>
              </a:path>
            </a:pathLst>
          </a:custGeom>
          <a:solidFill>
            <a:srgbClr val="279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50" name="Freeform 49"/>
          <p:cNvSpPr/>
          <p:nvPr/>
        </p:nvSpPr>
        <p:spPr>
          <a:xfrm>
            <a:off x="6453728" y="2585512"/>
            <a:ext cx="361948" cy="677824"/>
          </a:xfrm>
          <a:custGeom>
            <a:avLst/>
            <a:gdLst>
              <a:gd name="connsiteX0" fmla="*/ 172439 w 362113"/>
              <a:gd name="connsiteY0" fmla="*/ 0 h 678133"/>
              <a:gd name="connsiteX1" fmla="*/ 197133 w 362113"/>
              <a:gd name="connsiteY1" fmla="*/ 51262 h 678133"/>
              <a:gd name="connsiteX2" fmla="*/ 340029 w 362113"/>
              <a:gd name="connsiteY2" fmla="*/ 511595 h 678133"/>
              <a:gd name="connsiteX3" fmla="*/ 362113 w 362113"/>
              <a:gd name="connsiteY3" fmla="*/ 656296 h 678133"/>
              <a:gd name="connsiteX4" fmla="*/ 171616 w 362113"/>
              <a:gd name="connsiteY4" fmla="*/ 678133 h 678133"/>
              <a:gd name="connsiteX5" fmla="*/ 152520 w 362113"/>
              <a:gd name="connsiteY5" fmla="*/ 553011 h 678133"/>
              <a:gd name="connsiteX6" fmla="*/ 22016 w 362113"/>
              <a:gd name="connsiteY6" fmla="*/ 132599 h 678133"/>
              <a:gd name="connsiteX7" fmla="*/ 0 w 362113"/>
              <a:gd name="connsiteY7" fmla="*/ 86897 h 678133"/>
              <a:gd name="connsiteX8" fmla="*/ 172439 w 362113"/>
              <a:gd name="connsiteY8" fmla="*/ 0 h 67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113" h="678133">
                <a:moveTo>
                  <a:pt x="172439" y="0"/>
                </a:moveTo>
                <a:lnTo>
                  <a:pt x="197133" y="51262"/>
                </a:lnTo>
                <a:cubicBezTo>
                  <a:pt x="259182" y="197960"/>
                  <a:pt x="307361" y="351952"/>
                  <a:pt x="340029" y="511595"/>
                </a:cubicBezTo>
                <a:lnTo>
                  <a:pt x="362113" y="656296"/>
                </a:lnTo>
                <a:lnTo>
                  <a:pt x="171616" y="678133"/>
                </a:lnTo>
                <a:lnTo>
                  <a:pt x="152520" y="553011"/>
                </a:lnTo>
                <a:cubicBezTo>
                  <a:pt x="122685" y="407213"/>
                  <a:pt x="78684" y="266576"/>
                  <a:pt x="22016" y="132599"/>
                </a:cubicBezTo>
                <a:lnTo>
                  <a:pt x="0" y="86897"/>
                </a:lnTo>
                <a:lnTo>
                  <a:pt x="172439" y="0"/>
                </a:lnTo>
                <a:close/>
              </a:path>
            </a:pathLst>
          </a:custGeom>
          <a:solidFill>
            <a:srgbClr val="C31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51" name="Freeform 50"/>
          <p:cNvSpPr/>
          <p:nvPr/>
        </p:nvSpPr>
        <p:spPr>
          <a:xfrm>
            <a:off x="2275978" y="2676544"/>
            <a:ext cx="398507" cy="631130"/>
          </a:xfrm>
          <a:custGeom>
            <a:avLst/>
            <a:gdLst>
              <a:gd name="connsiteX0" fmla="*/ 179649 w 398688"/>
              <a:gd name="connsiteY0" fmla="*/ 0 h 631417"/>
              <a:gd name="connsiteX1" fmla="*/ 398688 w 398688"/>
              <a:gd name="connsiteY1" fmla="*/ 104291 h 631417"/>
              <a:gd name="connsiteX2" fmla="*/ 392168 w 398688"/>
              <a:gd name="connsiteY2" fmla="*/ 117824 h 631417"/>
              <a:gd name="connsiteX3" fmla="*/ 280849 w 398688"/>
              <a:gd name="connsiteY3" fmla="*/ 476434 h 631417"/>
              <a:gd name="connsiteX4" fmla="*/ 257195 w 398688"/>
              <a:gd name="connsiteY4" fmla="*/ 631417 h 631417"/>
              <a:gd name="connsiteX5" fmla="*/ 0 w 398688"/>
              <a:gd name="connsiteY5" fmla="*/ 603226 h 631417"/>
              <a:gd name="connsiteX6" fmla="*/ 19196 w 398688"/>
              <a:gd name="connsiteY6" fmla="*/ 477447 h 631417"/>
              <a:gd name="connsiteX7" fmla="*/ 145215 w 398688"/>
              <a:gd name="connsiteY7" fmla="*/ 71480 h 631417"/>
              <a:gd name="connsiteX8" fmla="*/ 179649 w 398688"/>
              <a:gd name="connsiteY8" fmla="*/ 0 h 63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688" h="631417">
                <a:moveTo>
                  <a:pt x="179649" y="0"/>
                </a:moveTo>
                <a:lnTo>
                  <a:pt x="398688" y="104291"/>
                </a:lnTo>
                <a:lnTo>
                  <a:pt x="392168" y="117824"/>
                </a:lnTo>
                <a:cubicBezTo>
                  <a:pt x="343831" y="232105"/>
                  <a:pt x="306298" y="352069"/>
                  <a:pt x="280849" y="476434"/>
                </a:cubicBezTo>
                <a:lnTo>
                  <a:pt x="257195" y="631417"/>
                </a:lnTo>
                <a:lnTo>
                  <a:pt x="0" y="603226"/>
                </a:lnTo>
                <a:lnTo>
                  <a:pt x="19196" y="477447"/>
                </a:lnTo>
                <a:cubicBezTo>
                  <a:pt x="48005" y="336658"/>
                  <a:pt x="90495" y="200853"/>
                  <a:pt x="145215" y="71480"/>
                </a:cubicBezTo>
                <a:lnTo>
                  <a:pt x="179649" y="0"/>
                </a:lnTo>
                <a:close/>
              </a:path>
            </a:pathLst>
          </a:custGeom>
          <a:solidFill>
            <a:srgbClr val="007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52" name="Freeform 51"/>
          <p:cNvSpPr/>
          <p:nvPr/>
        </p:nvSpPr>
        <p:spPr>
          <a:xfrm>
            <a:off x="6190850" y="2706957"/>
            <a:ext cx="358026" cy="591318"/>
          </a:xfrm>
          <a:custGeom>
            <a:avLst/>
            <a:gdLst>
              <a:gd name="connsiteX0" fmla="*/ 194328 w 358189"/>
              <a:gd name="connsiteY0" fmla="*/ 0 h 591587"/>
              <a:gd name="connsiteX1" fmla="*/ 214104 w 358189"/>
              <a:gd name="connsiteY1" fmla="*/ 41053 h 591587"/>
              <a:gd name="connsiteX2" fmla="*/ 340123 w 358189"/>
              <a:gd name="connsiteY2" fmla="*/ 447020 h 591587"/>
              <a:gd name="connsiteX3" fmla="*/ 358189 w 358189"/>
              <a:gd name="connsiteY3" fmla="*/ 565393 h 591587"/>
              <a:gd name="connsiteX4" fmla="*/ 129683 w 358189"/>
              <a:gd name="connsiteY4" fmla="*/ 591587 h 591587"/>
              <a:gd name="connsiteX5" fmla="*/ 107464 w 358189"/>
              <a:gd name="connsiteY5" fmla="*/ 446007 h 591587"/>
              <a:gd name="connsiteX6" fmla="*/ 60388 w 358189"/>
              <a:gd name="connsiteY6" fmla="*/ 262920 h 591587"/>
              <a:gd name="connsiteX7" fmla="*/ 0 w 358189"/>
              <a:gd name="connsiteY7" fmla="*/ 97928 h 591587"/>
              <a:gd name="connsiteX8" fmla="*/ 194328 w 358189"/>
              <a:gd name="connsiteY8" fmla="*/ 0 h 591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189" h="591587">
                <a:moveTo>
                  <a:pt x="194328" y="0"/>
                </a:moveTo>
                <a:lnTo>
                  <a:pt x="214104" y="41053"/>
                </a:lnTo>
                <a:cubicBezTo>
                  <a:pt x="268824" y="170426"/>
                  <a:pt x="311314" y="306231"/>
                  <a:pt x="340123" y="447020"/>
                </a:cubicBezTo>
                <a:lnTo>
                  <a:pt x="358189" y="565393"/>
                </a:lnTo>
                <a:lnTo>
                  <a:pt x="129683" y="591587"/>
                </a:lnTo>
                <a:lnTo>
                  <a:pt x="107464" y="446007"/>
                </a:lnTo>
                <a:cubicBezTo>
                  <a:pt x="94740" y="383825"/>
                  <a:pt x="78995" y="322742"/>
                  <a:pt x="60388" y="262920"/>
                </a:cubicBezTo>
                <a:lnTo>
                  <a:pt x="0" y="97928"/>
                </a:lnTo>
                <a:lnTo>
                  <a:pt x="194328" y="0"/>
                </a:lnTo>
                <a:close/>
              </a:path>
            </a:pathLst>
          </a:custGeom>
          <a:solidFill>
            <a:srgbClr val="C31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53" name="Freeform 52"/>
          <p:cNvSpPr/>
          <p:nvPr/>
        </p:nvSpPr>
        <p:spPr>
          <a:xfrm>
            <a:off x="6281263" y="3472109"/>
            <a:ext cx="293475" cy="574860"/>
          </a:xfrm>
          <a:custGeom>
            <a:avLst/>
            <a:gdLst>
              <a:gd name="connsiteX0" fmla="*/ 287682 w 293609"/>
              <a:gd name="connsiteY0" fmla="*/ 0 h 575122"/>
              <a:gd name="connsiteX1" fmla="*/ 293609 w 293609"/>
              <a:gd name="connsiteY1" fmla="*/ 117386 h 575122"/>
              <a:gd name="connsiteX2" fmla="*/ 249670 w 293609"/>
              <a:gd name="connsiteY2" fmla="*/ 553251 h 575122"/>
              <a:gd name="connsiteX3" fmla="*/ 244047 w 293609"/>
              <a:gd name="connsiteY3" fmla="*/ 575122 h 575122"/>
              <a:gd name="connsiteX4" fmla="*/ 0 w 293609"/>
              <a:gd name="connsiteY4" fmla="*/ 516710 h 575122"/>
              <a:gd name="connsiteX5" fmla="*/ 17011 w 293609"/>
              <a:gd name="connsiteY5" fmla="*/ 450552 h 575122"/>
              <a:gd name="connsiteX6" fmla="*/ 55825 w 293609"/>
              <a:gd name="connsiteY6" fmla="*/ 65530 h 575122"/>
              <a:gd name="connsiteX7" fmla="*/ 53498 w 293609"/>
              <a:gd name="connsiteY7" fmla="*/ 19438 h 575122"/>
              <a:gd name="connsiteX8" fmla="*/ 287682 w 293609"/>
              <a:gd name="connsiteY8" fmla="*/ 0 h 57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609" h="575122">
                <a:moveTo>
                  <a:pt x="287682" y="0"/>
                </a:moveTo>
                <a:lnTo>
                  <a:pt x="293609" y="117386"/>
                </a:lnTo>
                <a:cubicBezTo>
                  <a:pt x="293609" y="266691"/>
                  <a:pt x="278480" y="412463"/>
                  <a:pt x="249670" y="553251"/>
                </a:cubicBezTo>
                <a:lnTo>
                  <a:pt x="244047" y="575122"/>
                </a:lnTo>
                <a:lnTo>
                  <a:pt x="0" y="516710"/>
                </a:lnTo>
                <a:lnTo>
                  <a:pt x="17011" y="450552"/>
                </a:lnTo>
                <a:cubicBezTo>
                  <a:pt x="42461" y="326186"/>
                  <a:pt x="55825" y="197419"/>
                  <a:pt x="55825" y="65530"/>
                </a:cubicBezTo>
                <a:lnTo>
                  <a:pt x="53498" y="19438"/>
                </a:lnTo>
                <a:lnTo>
                  <a:pt x="287682" y="0"/>
                </a:lnTo>
                <a:close/>
              </a:path>
            </a:pathLst>
          </a:cu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54" name="Freeform 53"/>
          <p:cNvSpPr/>
          <p:nvPr/>
        </p:nvSpPr>
        <p:spPr>
          <a:xfrm>
            <a:off x="2251246" y="3477697"/>
            <a:ext cx="332225" cy="629290"/>
          </a:xfrm>
          <a:custGeom>
            <a:avLst/>
            <a:gdLst>
              <a:gd name="connsiteX0" fmla="*/ 5645 w 332377"/>
              <a:gd name="connsiteY0" fmla="*/ 0 h 629576"/>
              <a:gd name="connsiteX1" fmla="*/ 268768 w 332377"/>
              <a:gd name="connsiteY1" fmla="*/ 20525 h 629576"/>
              <a:gd name="connsiteX2" fmla="*/ 266778 w 332377"/>
              <a:gd name="connsiteY2" fmla="*/ 59939 h 629576"/>
              <a:gd name="connsiteX3" fmla="*/ 305592 w 332377"/>
              <a:gd name="connsiteY3" fmla="*/ 444961 h 629576"/>
              <a:gd name="connsiteX4" fmla="*/ 332377 w 332377"/>
              <a:gd name="connsiteY4" fmla="*/ 549132 h 629576"/>
              <a:gd name="connsiteX5" fmla="*/ 65002 w 332377"/>
              <a:gd name="connsiteY5" fmla="*/ 629576 h 629576"/>
              <a:gd name="connsiteX6" fmla="*/ 43939 w 332377"/>
              <a:gd name="connsiteY6" fmla="*/ 547660 h 629576"/>
              <a:gd name="connsiteX7" fmla="*/ 0 w 332377"/>
              <a:gd name="connsiteY7" fmla="*/ 111795 h 629576"/>
              <a:gd name="connsiteX8" fmla="*/ 5645 w 332377"/>
              <a:gd name="connsiteY8" fmla="*/ 0 h 62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377" h="629576">
                <a:moveTo>
                  <a:pt x="5645" y="0"/>
                </a:moveTo>
                <a:lnTo>
                  <a:pt x="268768" y="20525"/>
                </a:lnTo>
                <a:lnTo>
                  <a:pt x="266778" y="59939"/>
                </a:lnTo>
                <a:cubicBezTo>
                  <a:pt x="266778" y="191828"/>
                  <a:pt x="280143" y="320595"/>
                  <a:pt x="305592" y="444961"/>
                </a:cubicBezTo>
                <a:lnTo>
                  <a:pt x="332377" y="549132"/>
                </a:lnTo>
                <a:lnTo>
                  <a:pt x="65002" y="629576"/>
                </a:lnTo>
                <a:lnTo>
                  <a:pt x="43939" y="547660"/>
                </a:lnTo>
                <a:cubicBezTo>
                  <a:pt x="15129" y="406872"/>
                  <a:pt x="0" y="261100"/>
                  <a:pt x="0" y="111795"/>
                </a:cubicBezTo>
                <a:lnTo>
                  <a:pt x="5645" y="0"/>
                </a:lnTo>
                <a:close/>
              </a:path>
            </a:pathLst>
          </a:custGeom>
          <a:solidFill>
            <a:srgbClr val="487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55" name="Freeform 54"/>
          <p:cNvSpPr/>
          <p:nvPr/>
        </p:nvSpPr>
        <p:spPr>
          <a:xfrm>
            <a:off x="2371639" y="4205553"/>
            <a:ext cx="523454" cy="648331"/>
          </a:xfrm>
          <a:custGeom>
            <a:avLst/>
            <a:gdLst>
              <a:gd name="connsiteX0" fmla="*/ 268872 w 523692"/>
              <a:gd name="connsiteY0" fmla="*/ 0 h 648626"/>
              <a:gd name="connsiteX1" fmla="*/ 296463 w 523692"/>
              <a:gd name="connsiteY1" fmla="*/ 75384 h 648626"/>
              <a:gd name="connsiteX2" fmla="*/ 472605 w 523692"/>
              <a:gd name="connsiteY2" fmla="*/ 399902 h 648626"/>
              <a:gd name="connsiteX3" fmla="*/ 523692 w 523692"/>
              <a:gd name="connsiteY3" fmla="*/ 468219 h 648626"/>
              <a:gd name="connsiteX4" fmla="*/ 290650 w 523692"/>
              <a:gd name="connsiteY4" fmla="*/ 648626 h 648626"/>
              <a:gd name="connsiteX5" fmla="*/ 248912 w 523692"/>
              <a:gd name="connsiteY5" fmla="*/ 592810 h 648626"/>
              <a:gd name="connsiteX6" fmla="*/ 49510 w 523692"/>
              <a:gd name="connsiteY6" fmla="*/ 225440 h 648626"/>
              <a:gd name="connsiteX7" fmla="*/ 0 w 523692"/>
              <a:gd name="connsiteY7" fmla="*/ 90169 h 648626"/>
              <a:gd name="connsiteX8" fmla="*/ 268872 w 523692"/>
              <a:gd name="connsiteY8" fmla="*/ 0 h 64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692" h="648626">
                <a:moveTo>
                  <a:pt x="268872" y="0"/>
                </a:moveTo>
                <a:lnTo>
                  <a:pt x="296463" y="75384"/>
                </a:lnTo>
                <a:cubicBezTo>
                  <a:pt x="344800" y="189666"/>
                  <a:pt x="403940" y="298265"/>
                  <a:pt x="472605" y="399902"/>
                </a:cubicBezTo>
                <a:lnTo>
                  <a:pt x="523692" y="468219"/>
                </a:lnTo>
                <a:lnTo>
                  <a:pt x="290650" y="648626"/>
                </a:lnTo>
                <a:lnTo>
                  <a:pt x="248912" y="592810"/>
                </a:lnTo>
                <a:cubicBezTo>
                  <a:pt x="171181" y="477753"/>
                  <a:pt x="104230" y="354813"/>
                  <a:pt x="49510" y="225440"/>
                </a:cubicBezTo>
                <a:lnTo>
                  <a:pt x="0" y="90169"/>
                </a:lnTo>
                <a:lnTo>
                  <a:pt x="268872" y="0"/>
                </a:lnTo>
                <a:close/>
              </a:path>
            </a:pathLst>
          </a:custGeom>
          <a:solidFill>
            <a:srgbClr val="CF8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56" name="Freeform 55"/>
          <p:cNvSpPr/>
          <p:nvPr/>
        </p:nvSpPr>
        <p:spPr>
          <a:xfrm>
            <a:off x="6008793" y="4172167"/>
            <a:ext cx="466002" cy="587158"/>
          </a:xfrm>
          <a:custGeom>
            <a:avLst/>
            <a:gdLst>
              <a:gd name="connsiteX0" fmla="*/ 218102 w 466214"/>
              <a:gd name="connsiteY0" fmla="*/ 0 h 587425"/>
              <a:gd name="connsiteX1" fmla="*/ 466214 w 466214"/>
              <a:gd name="connsiteY1" fmla="*/ 67667 h 587425"/>
              <a:gd name="connsiteX2" fmla="*/ 396244 w 466214"/>
              <a:gd name="connsiteY2" fmla="*/ 258841 h 587425"/>
              <a:gd name="connsiteX3" fmla="*/ 305172 w 466214"/>
              <a:gd name="connsiteY3" fmla="*/ 447894 h 587425"/>
              <a:gd name="connsiteX4" fmla="*/ 220405 w 466214"/>
              <a:gd name="connsiteY4" fmla="*/ 587425 h 587425"/>
              <a:gd name="connsiteX5" fmla="*/ 0 w 466214"/>
              <a:gd name="connsiteY5" fmla="*/ 436169 h 587425"/>
              <a:gd name="connsiteX6" fmla="*/ 2143 w 466214"/>
              <a:gd name="connsiteY6" fmla="*/ 433303 h 587425"/>
              <a:gd name="connsiteX7" fmla="*/ 178285 w 466214"/>
              <a:gd name="connsiteY7" fmla="*/ 108785 h 587425"/>
              <a:gd name="connsiteX8" fmla="*/ 218102 w 466214"/>
              <a:gd name="connsiteY8" fmla="*/ 0 h 58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214" h="587425">
                <a:moveTo>
                  <a:pt x="218102" y="0"/>
                </a:moveTo>
                <a:lnTo>
                  <a:pt x="466214" y="67667"/>
                </a:lnTo>
                <a:lnTo>
                  <a:pt x="396244" y="258841"/>
                </a:lnTo>
                <a:cubicBezTo>
                  <a:pt x="368884" y="323527"/>
                  <a:pt x="338467" y="386605"/>
                  <a:pt x="305172" y="447894"/>
                </a:cubicBezTo>
                <a:lnTo>
                  <a:pt x="220405" y="587425"/>
                </a:lnTo>
                <a:lnTo>
                  <a:pt x="0" y="436169"/>
                </a:lnTo>
                <a:lnTo>
                  <a:pt x="2143" y="433303"/>
                </a:lnTo>
                <a:cubicBezTo>
                  <a:pt x="70808" y="331666"/>
                  <a:pt x="129949" y="223067"/>
                  <a:pt x="178285" y="108785"/>
                </a:cubicBezTo>
                <a:lnTo>
                  <a:pt x="218102" y="0"/>
                </a:lnTo>
                <a:close/>
              </a:path>
            </a:pathLst>
          </a:custGeom>
          <a:solidFill>
            <a:srgbClr val="00AE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57" name="Freeform 56"/>
          <p:cNvSpPr/>
          <p:nvPr/>
        </p:nvSpPr>
        <p:spPr>
          <a:xfrm>
            <a:off x="6292554" y="4260098"/>
            <a:ext cx="442935" cy="653457"/>
          </a:xfrm>
          <a:custGeom>
            <a:avLst/>
            <a:gdLst>
              <a:gd name="connsiteX0" fmla="*/ 256766 w 443137"/>
              <a:gd name="connsiteY0" fmla="*/ 0 h 653755"/>
              <a:gd name="connsiteX1" fmla="*/ 443137 w 443137"/>
              <a:gd name="connsiteY1" fmla="*/ 50829 h 653755"/>
              <a:gd name="connsiteX2" fmla="*/ 440845 w 443137"/>
              <a:gd name="connsiteY2" fmla="*/ 59743 h 653755"/>
              <a:gd name="connsiteX3" fmla="*/ 255111 w 443137"/>
              <a:gd name="connsiteY3" fmla="*/ 499427 h 653755"/>
              <a:gd name="connsiteX4" fmla="*/ 161355 w 443137"/>
              <a:gd name="connsiteY4" fmla="*/ 653755 h 653755"/>
              <a:gd name="connsiteX5" fmla="*/ 0 w 443137"/>
              <a:gd name="connsiteY5" fmla="*/ 543023 h 653755"/>
              <a:gd name="connsiteX6" fmla="*/ 88950 w 443137"/>
              <a:gd name="connsiteY6" fmla="*/ 396606 h 653755"/>
              <a:gd name="connsiteX7" fmla="*/ 183262 w 443137"/>
              <a:gd name="connsiteY7" fmla="*/ 200826 h 653755"/>
              <a:gd name="connsiteX8" fmla="*/ 256766 w 443137"/>
              <a:gd name="connsiteY8" fmla="*/ 0 h 653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137" h="653755">
                <a:moveTo>
                  <a:pt x="256766" y="0"/>
                </a:moveTo>
                <a:lnTo>
                  <a:pt x="443137" y="50829"/>
                </a:lnTo>
                <a:lnTo>
                  <a:pt x="440845" y="59743"/>
                </a:lnTo>
                <a:cubicBezTo>
                  <a:pt x="393076" y="213325"/>
                  <a:pt x="330617" y="360434"/>
                  <a:pt x="255111" y="499427"/>
                </a:cubicBezTo>
                <a:lnTo>
                  <a:pt x="161355" y="653755"/>
                </a:lnTo>
                <a:lnTo>
                  <a:pt x="0" y="543023"/>
                </a:lnTo>
                <a:lnTo>
                  <a:pt x="88950" y="396606"/>
                </a:lnTo>
                <a:cubicBezTo>
                  <a:pt x="123429" y="333137"/>
                  <a:pt x="154929" y="267814"/>
                  <a:pt x="183262" y="200826"/>
                </a:cubicBezTo>
                <a:lnTo>
                  <a:pt x="256766" y="0"/>
                </a:lnTo>
                <a:close/>
              </a:path>
            </a:pathLst>
          </a:custGeom>
          <a:solidFill>
            <a:srgbClr val="00AE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58" name="Freeform 57"/>
          <p:cNvSpPr/>
          <p:nvPr/>
        </p:nvSpPr>
        <p:spPr>
          <a:xfrm>
            <a:off x="5498512" y="4758918"/>
            <a:ext cx="615956" cy="588389"/>
          </a:xfrm>
          <a:custGeom>
            <a:avLst/>
            <a:gdLst>
              <a:gd name="connsiteX0" fmla="*/ 396640 w 616236"/>
              <a:gd name="connsiteY0" fmla="*/ 0 h 588657"/>
              <a:gd name="connsiteX1" fmla="*/ 616236 w 616236"/>
              <a:gd name="connsiteY1" fmla="*/ 161045 h 588657"/>
              <a:gd name="connsiteX2" fmla="*/ 582853 w 616236"/>
              <a:gd name="connsiteY2" fmla="*/ 205687 h 588657"/>
              <a:gd name="connsiteX3" fmla="*/ 289682 w 616236"/>
              <a:gd name="connsiteY3" fmla="*/ 498858 h 588657"/>
              <a:gd name="connsiteX4" fmla="*/ 169597 w 616236"/>
              <a:gd name="connsiteY4" fmla="*/ 588657 h 588657"/>
              <a:gd name="connsiteX5" fmla="*/ 0 w 616236"/>
              <a:gd name="connsiteY5" fmla="*/ 359790 h 588657"/>
              <a:gd name="connsiteX6" fmla="*/ 143705 w 616236"/>
              <a:gd name="connsiteY6" fmla="*/ 252329 h 588657"/>
              <a:gd name="connsiteX7" fmla="*/ 279374 w 616236"/>
              <a:gd name="connsiteY7" fmla="*/ 129026 h 588657"/>
              <a:gd name="connsiteX8" fmla="*/ 396640 w 616236"/>
              <a:gd name="connsiteY8" fmla="*/ 0 h 58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36" h="588657">
                <a:moveTo>
                  <a:pt x="396640" y="0"/>
                </a:moveTo>
                <a:lnTo>
                  <a:pt x="616236" y="161045"/>
                </a:lnTo>
                <a:lnTo>
                  <a:pt x="582853" y="205687"/>
                </a:lnTo>
                <a:cubicBezTo>
                  <a:pt x="494703" y="312501"/>
                  <a:pt x="396496" y="410708"/>
                  <a:pt x="289682" y="498858"/>
                </a:cubicBezTo>
                <a:lnTo>
                  <a:pt x="169597" y="588657"/>
                </a:lnTo>
                <a:lnTo>
                  <a:pt x="0" y="359790"/>
                </a:lnTo>
                <a:lnTo>
                  <a:pt x="143705" y="252329"/>
                </a:lnTo>
                <a:cubicBezTo>
                  <a:pt x="190882" y="213396"/>
                  <a:pt x="236158" y="172241"/>
                  <a:pt x="279374" y="129026"/>
                </a:cubicBezTo>
                <a:lnTo>
                  <a:pt x="396640" y="0"/>
                </a:lnTo>
                <a:close/>
              </a:path>
            </a:pathLst>
          </a:custGeom>
          <a:solidFill>
            <a:srgbClr val="FDB7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59" name="Freeform 58"/>
          <p:cNvSpPr/>
          <p:nvPr/>
        </p:nvSpPr>
        <p:spPr>
          <a:xfrm>
            <a:off x="2784851" y="4818904"/>
            <a:ext cx="600512" cy="580080"/>
          </a:xfrm>
          <a:custGeom>
            <a:avLst/>
            <a:gdLst>
              <a:gd name="connsiteX0" fmla="*/ 229764 w 600785"/>
              <a:gd name="connsiteY0" fmla="*/ 0 h 580343"/>
              <a:gd name="connsiteX1" fmla="*/ 292487 w 600785"/>
              <a:gd name="connsiteY1" fmla="*/ 69013 h 580343"/>
              <a:gd name="connsiteX2" fmla="*/ 575228 w 600785"/>
              <a:gd name="connsiteY2" fmla="*/ 302295 h 580343"/>
              <a:gd name="connsiteX3" fmla="*/ 600785 w 600785"/>
              <a:gd name="connsiteY3" fmla="*/ 317821 h 580343"/>
              <a:gd name="connsiteX4" fmla="*/ 447655 w 600785"/>
              <a:gd name="connsiteY4" fmla="*/ 580343 h 580343"/>
              <a:gd name="connsiteX5" fmla="*/ 419679 w 600785"/>
              <a:gd name="connsiteY5" fmla="*/ 563347 h 580343"/>
              <a:gd name="connsiteX6" fmla="*/ 99601 w 600785"/>
              <a:gd name="connsiteY6" fmla="*/ 299258 h 580343"/>
              <a:gd name="connsiteX7" fmla="*/ 0 w 600785"/>
              <a:gd name="connsiteY7" fmla="*/ 189669 h 580343"/>
              <a:gd name="connsiteX8" fmla="*/ 229764 w 600785"/>
              <a:gd name="connsiteY8" fmla="*/ 0 h 58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785" h="580343">
                <a:moveTo>
                  <a:pt x="229764" y="0"/>
                </a:moveTo>
                <a:lnTo>
                  <a:pt x="292487" y="69013"/>
                </a:lnTo>
                <a:cubicBezTo>
                  <a:pt x="378918" y="155444"/>
                  <a:pt x="473592" y="233631"/>
                  <a:pt x="575228" y="302295"/>
                </a:cubicBezTo>
                <a:lnTo>
                  <a:pt x="600785" y="317821"/>
                </a:lnTo>
                <a:lnTo>
                  <a:pt x="447655" y="580343"/>
                </a:lnTo>
                <a:lnTo>
                  <a:pt x="419679" y="563347"/>
                </a:lnTo>
                <a:cubicBezTo>
                  <a:pt x="304621" y="485615"/>
                  <a:pt x="197445" y="397103"/>
                  <a:pt x="99601" y="299258"/>
                </a:cubicBezTo>
                <a:lnTo>
                  <a:pt x="0" y="189669"/>
                </a:lnTo>
                <a:lnTo>
                  <a:pt x="229764"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60" name="Freeform 59"/>
          <p:cNvSpPr/>
          <p:nvPr/>
        </p:nvSpPr>
        <p:spPr>
          <a:xfrm>
            <a:off x="5713780" y="4965333"/>
            <a:ext cx="621136" cy="605226"/>
          </a:xfrm>
          <a:custGeom>
            <a:avLst/>
            <a:gdLst>
              <a:gd name="connsiteX0" fmla="*/ 462863 w 621419"/>
              <a:gd name="connsiteY0" fmla="*/ 0 h 605502"/>
              <a:gd name="connsiteX1" fmla="*/ 621419 w 621419"/>
              <a:gd name="connsiteY1" fmla="*/ 116280 h 605502"/>
              <a:gd name="connsiteX2" fmla="*/ 570136 w 621419"/>
              <a:gd name="connsiteY2" fmla="*/ 184860 h 605502"/>
              <a:gd name="connsiteX3" fmla="*/ 237704 w 621419"/>
              <a:gd name="connsiteY3" fmla="*/ 517292 h 605502"/>
              <a:gd name="connsiteX4" fmla="*/ 119743 w 621419"/>
              <a:gd name="connsiteY4" fmla="*/ 605502 h 605502"/>
              <a:gd name="connsiteX5" fmla="*/ 0 w 621419"/>
              <a:gd name="connsiteY5" fmla="*/ 443912 h 605502"/>
              <a:gd name="connsiteX6" fmla="*/ 123269 w 621419"/>
              <a:gd name="connsiteY6" fmla="*/ 351733 h 605502"/>
              <a:gd name="connsiteX7" fmla="*/ 426871 w 621419"/>
              <a:gd name="connsiteY7" fmla="*/ 48131 h 605502"/>
              <a:gd name="connsiteX8" fmla="*/ 462863 w 621419"/>
              <a:gd name="connsiteY8" fmla="*/ 0 h 60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1419" h="605502">
                <a:moveTo>
                  <a:pt x="462863" y="0"/>
                </a:moveTo>
                <a:lnTo>
                  <a:pt x="621419" y="116280"/>
                </a:lnTo>
                <a:lnTo>
                  <a:pt x="570136" y="184860"/>
                </a:lnTo>
                <a:cubicBezTo>
                  <a:pt x="470180" y="305978"/>
                  <a:pt x="358822" y="417336"/>
                  <a:pt x="237704" y="517292"/>
                </a:cubicBezTo>
                <a:lnTo>
                  <a:pt x="119743" y="605502"/>
                </a:lnTo>
                <a:lnTo>
                  <a:pt x="0" y="443912"/>
                </a:lnTo>
                <a:lnTo>
                  <a:pt x="123269" y="351733"/>
                </a:lnTo>
                <a:cubicBezTo>
                  <a:pt x="233883" y="260446"/>
                  <a:pt x="335584" y="158745"/>
                  <a:pt x="426871" y="48131"/>
                </a:cubicBezTo>
                <a:lnTo>
                  <a:pt x="462863" y="0"/>
                </a:lnTo>
                <a:close/>
              </a:path>
            </a:pathLst>
          </a:custGeom>
          <a:solidFill>
            <a:srgbClr val="FDB7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61" name="Freeform 60"/>
          <p:cNvSpPr/>
          <p:nvPr/>
        </p:nvSpPr>
        <p:spPr>
          <a:xfrm>
            <a:off x="5885342" y="5133087"/>
            <a:ext cx="704170" cy="682631"/>
          </a:xfrm>
          <a:custGeom>
            <a:avLst/>
            <a:gdLst>
              <a:gd name="connsiteX0" fmla="*/ 520072 w 704490"/>
              <a:gd name="connsiteY0" fmla="*/ 0 h 682941"/>
              <a:gd name="connsiteX1" fmla="*/ 704490 w 704490"/>
              <a:gd name="connsiteY1" fmla="*/ 135246 h 682941"/>
              <a:gd name="connsiteX2" fmla="*/ 663707 w 704490"/>
              <a:gd name="connsiteY2" fmla="*/ 189784 h 682941"/>
              <a:gd name="connsiteX3" fmla="*/ 291205 w 704490"/>
              <a:gd name="connsiteY3" fmla="*/ 562287 h 682941"/>
              <a:gd name="connsiteX4" fmla="*/ 129856 w 704490"/>
              <a:gd name="connsiteY4" fmla="*/ 682941 h 682941"/>
              <a:gd name="connsiteX5" fmla="*/ 0 w 704490"/>
              <a:gd name="connsiteY5" fmla="*/ 507704 h 682941"/>
              <a:gd name="connsiteX6" fmla="*/ 121570 w 704490"/>
              <a:gd name="connsiteY6" fmla="*/ 416796 h 682941"/>
              <a:gd name="connsiteX7" fmla="*/ 465831 w 704490"/>
              <a:gd name="connsiteY7" fmla="*/ 72535 h 682941"/>
              <a:gd name="connsiteX8" fmla="*/ 520072 w 704490"/>
              <a:gd name="connsiteY8" fmla="*/ 0 h 68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490" h="682941">
                <a:moveTo>
                  <a:pt x="520072" y="0"/>
                </a:moveTo>
                <a:lnTo>
                  <a:pt x="704490" y="135246"/>
                </a:lnTo>
                <a:lnTo>
                  <a:pt x="663707" y="189784"/>
                </a:lnTo>
                <a:cubicBezTo>
                  <a:pt x="551703" y="325502"/>
                  <a:pt x="426922" y="450283"/>
                  <a:pt x="291205" y="562287"/>
                </a:cubicBezTo>
                <a:lnTo>
                  <a:pt x="129856" y="682941"/>
                </a:lnTo>
                <a:lnTo>
                  <a:pt x="0" y="507704"/>
                </a:lnTo>
                <a:lnTo>
                  <a:pt x="121570" y="416796"/>
                </a:lnTo>
                <a:cubicBezTo>
                  <a:pt x="246998" y="313284"/>
                  <a:pt x="362319" y="197963"/>
                  <a:pt x="465831" y="72535"/>
                </a:cubicBezTo>
                <a:lnTo>
                  <a:pt x="520072" y="0"/>
                </a:lnTo>
                <a:close/>
              </a:path>
            </a:pathLst>
          </a:custGeom>
          <a:solidFill>
            <a:srgbClr val="FDB7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62" name="Freeform 61"/>
          <p:cNvSpPr/>
          <p:nvPr/>
        </p:nvSpPr>
        <p:spPr>
          <a:xfrm>
            <a:off x="4898535" y="5215945"/>
            <a:ext cx="605260" cy="461826"/>
          </a:xfrm>
          <a:custGeom>
            <a:avLst/>
            <a:gdLst>
              <a:gd name="connsiteX0" fmla="*/ 440631 w 605535"/>
              <a:gd name="connsiteY0" fmla="*/ 0 h 462036"/>
              <a:gd name="connsiteX1" fmla="*/ 605535 w 605535"/>
              <a:gd name="connsiteY1" fmla="*/ 237754 h 462036"/>
              <a:gd name="connsiteX2" fmla="*/ 545121 w 605535"/>
              <a:gd name="connsiteY2" fmla="*/ 274456 h 462036"/>
              <a:gd name="connsiteX3" fmla="*/ 157365 w 605535"/>
              <a:gd name="connsiteY3" fmla="*/ 438254 h 462036"/>
              <a:gd name="connsiteX4" fmla="*/ 64874 w 605535"/>
              <a:gd name="connsiteY4" fmla="*/ 462036 h 462036"/>
              <a:gd name="connsiteX5" fmla="*/ 0 w 605535"/>
              <a:gd name="connsiteY5" fmla="*/ 170360 h 462036"/>
              <a:gd name="connsiteX6" fmla="*/ 96842 w 605535"/>
              <a:gd name="connsiteY6" fmla="*/ 145459 h 462036"/>
              <a:gd name="connsiteX7" fmla="*/ 439366 w 605535"/>
              <a:gd name="connsiteY7" fmla="*/ 768 h 462036"/>
              <a:gd name="connsiteX8" fmla="*/ 440631 w 605535"/>
              <a:gd name="connsiteY8" fmla="*/ 0 h 46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535" h="462036">
                <a:moveTo>
                  <a:pt x="440631" y="0"/>
                </a:moveTo>
                <a:lnTo>
                  <a:pt x="605535" y="237754"/>
                </a:lnTo>
                <a:lnTo>
                  <a:pt x="545121" y="274456"/>
                </a:lnTo>
                <a:cubicBezTo>
                  <a:pt x="422544" y="341045"/>
                  <a:pt x="292809" y="396127"/>
                  <a:pt x="157365" y="438254"/>
                </a:cubicBezTo>
                <a:lnTo>
                  <a:pt x="64874" y="462036"/>
                </a:lnTo>
                <a:lnTo>
                  <a:pt x="0" y="170360"/>
                </a:lnTo>
                <a:lnTo>
                  <a:pt x="96842" y="145459"/>
                </a:lnTo>
                <a:cubicBezTo>
                  <a:pt x="216486" y="108246"/>
                  <a:pt x="331087" y="59589"/>
                  <a:pt x="439366" y="768"/>
                </a:cubicBezTo>
                <a:lnTo>
                  <a:pt x="440631" y="0"/>
                </a:lnTo>
                <a:close/>
              </a:path>
            </a:pathLst>
          </a:custGeom>
          <a:solidFill>
            <a:srgbClr val="8F1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63" name="Freeform 62"/>
          <p:cNvSpPr/>
          <p:nvPr/>
        </p:nvSpPr>
        <p:spPr>
          <a:xfrm>
            <a:off x="3402063" y="5231296"/>
            <a:ext cx="632332" cy="472619"/>
          </a:xfrm>
          <a:custGeom>
            <a:avLst/>
            <a:gdLst>
              <a:gd name="connsiteX0" fmla="*/ 145539 w 632619"/>
              <a:gd name="connsiteY0" fmla="*/ 0 h 472834"/>
              <a:gd name="connsiteX1" fmla="*/ 282253 w 632619"/>
              <a:gd name="connsiteY1" fmla="*/ 65858 h 472834"/>
              <a:gd name="connsiteX2" fmla="*/ 457776 w 632619"/>
              <a:gd name="connsiteY2" fmla="*/ 130101 h 472834"/>
              <a:gd name="connsiteX3" fmla="*/ 632619 w 632619"/>
              <a:gd name="connsiteY3" fmla="*/ 175057 h 472834"/>
              <a:gd name="connsiteX4" fmla="*/ 562473 w 632619"/>
              <a:gd name="connsiteY4" fmla="*/ 472834 h 472834"/>
              <a:gd name="connsiteX5" fmla="*/ 368259 w 632619"/>
              <a:gd name="connsiteY5" fmla="*/ 422896 h 472834"/>
              <a:gd name="connsiteX6" fmla="*/ 169556 w 632619"/>
              <a:gd name="connsiteY6" fmla="*/ 350170 h 472834"/>
              <a:gd name="connsiteX7" fmla="*/ 0 w 632619"/>
              <a:gd name="connsiteY7" fmla="*/ 268491 h 472834"/>
              <a:gd name="connsiteX8" fmla="*/ 145539 w 632619"/>
              <a:gd name="connsiteY8" fmla="*/ 0 h 47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2619" h="472834">
                <a:moveTo>
                  <a:pt x="145539" y="0"/>
                </a:moveTo>
                <a:lnTo>
                  <a:pt x="282253" y="65858"/>
                </a:lnTo>
                <a:cubicBezTo>
                  <a:pt x="339394" y="90027"/>
                  <a:pt x="397955" y="111495"/>
                  <a:pt x="457776" y="130101"/>
                </a:cubicBezTo>
                <a:lnTo>
                  <a:pt x="632619" y="175057"/>
                </a:lnTo>
                <a:lnTo>
                  <a:pt x="562473" y="472834"/>
                </a:lnTo>
                <a:lnTo>
                  <a:pt x="368259" y="422896"/>
                </a:lnTo>
                <a:cubicBezTo>
                  <a:pt x="300537" y="401833"/>
                  <a:pt x="234243" y="377530"/>
                  <a:pt x="169556" y="350170"/>
                </a:cubicBezTo>
                <a:lnTo>
                  <a:pt x="0" y="268491"/>
                </a:lnTo>
                <a:lnTo>
                  <a:pt x="145539" y="0"/>
                </a:lnTo>
                <a:close/>
              </a:path>
            </a:pathLst>
          </a:custGeom>
          <a:solidFill>
            <a:srgbClr val="E11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64" name="Freeform 63"/>
          <p:cNvSpPr/>
          <p:nvPr/>
        </p:nvSpPr>
        <p:spPr>
          <a:xfrm>
            <a:off x="4157620" y="5423110"/>
            <a:ext cx="614416" cy="328077"/>
          </a:xfrm>
          <a:custGeom>
            <a:avLst/>
            <a:gdLst>
              <a:gd name="connsiteX0" fmla="*/ 558528 w 614695"/>
              <a:gd name="connsiteY0" fmla="*/ 0 h 328226"/>
              <a:gd name="connsiteX1" fmla="*/ 614695 w 614695"/>
              <a:gd name="connsiteY1" fmla="*/ 295987 h 328226"/>
              <a:gd name="connsiteX2" fmla="*/ 476615 w 614695"/>
              <a:gd name="connsiteY2" fmla="*/ 317060 h 328226"/>
              <a:gd name="connsiteX3" fmla="*/ 255489 w 614695"/>
              <a:gd name="connsiteY3" fmla="*/ 328226 h 328226"/>
              <a:gd name="connsiteX4" fmla="*/ 34363 w 614695"/>
              <a:gd name="connsiteY4" fmla="*/ 317060 h 328226"/>
              <a:gd name="connsiteX5" fmla="*/ 0 w 614695"/>
              <a:gd name="connsiteY5" fmla="*/ 311816 h 328226"/>
              <a:gd name="connsiteX6" fmla="*/ 60761 w 614695"/>
              <a:gd name="connsiteY6" fmla="*/ 12106 h 328226"/>
              <a:gd name="connsiteX7" fmla="*/ 74654 w 614695"/>
              <a:gd name="connsiteY7" fmla="*/ 14226 h 328226"/>
              <a:gd name="connsiteX8" fmla="*/ 269986 w 614695"/>
              <a:gd name="connsiteY8" fmla="*/ 24089 h 328226"/>
              <a:gd name="connsiteX9" fmla="*/ 465318 w 614695"/>
              <a:gd name="connsiteY9" fmla="*/ 14226 h 328226"/>
              <a:gd name="connsiteX10" fmla="*/ 558528 w 614695"/>
              <a:gd name="connsiteY10" fmla="*/ 0 h 328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4695" h="328226">
                <a:moveTo>
                  <a:pt x="558528" y="0"/>
                </a:moveTo>
                <a:lnTo>
                  <a:pt x="614695" y="295987"/>
                </a:lnTo>
                <a:lnTo>
                  <a:pt x="476615" y="317060"/>
                </a:lnTo>
                <a:cubicBezTo>
                  <a:pt x="403911" y="324444"/>
                  <a:pt x="330142" y="328226"/>
                  <a:pt x="255489" y="328226"/>
                </a:cubicBezTo>
                <a:cubicBezTo>
                  <a:pt x="180837" y="328226"/>
                  <a:pt x="107067" y="324444"/>
                  <a:pt x="34363" y="317060"/>
                </a:cubicBezTo>
                <a:lnTo>
                  <a:pt x="0" y="311816"/>
                </a:lnTo>
                <a:lnTo>
                  <a:pt x="60761" y="12106"/>
                </a:lnTo>
                <a:lnTo>
                  <a:pt x="74654" y="14226"/>
                </a:lnTo>
                <a:cubicBezTo>
                  <a:pt x="138878" y="20748"/>
                  <a:pt x="204042" y="24089"/>
                  <a:pt x="269986" y="24089"/>
                </a:cubicBezTo>
                <a:cubicBezTo>
                  <a:pt x="335931" y="24089"/>
                  <a:pt x="401095" y="20748"/>
                  <a:pt x="465318" y="14226"/>
                </a:cubicBezTo>
                <a:lnTo>
                  <a:pt x="558528" y="0"/>
                </a:lnTo>
                <a:close/>
              </a:path>
            </a:pathLst>
          </a:custGeom>
          <a:solidFill>
            <a:srgbClr val="F36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65" name="Freeform 64"/>
          <p:cNvSpPr/>
          <p:nvPr/>
        </p:nvSpPr>
        <p:spPr>
          <a:xfrm>
            <a:off x="4980073" y="5516848"/>
            <a:ext cx="683378" cy="439692"/>
          </a:xfrm>
          <a:custGeom>
            <a:avLst/>
            <a:gdLst>
              <a:gd name="connsiteX0" fmla="*/ 567854 w 683688"/>
              <a:gd name="connsiteY0" fmla="*/ 0 h 439891"/>
              <a:gd name="connsiteX1" fmla="*/ 683688 w 683688"/>
              <a:gd name="connsiteY1" fmla="*/ 167006 h 439891"/>
              <a:gd name="connsiteX2" fmla="*/ 580755 w 683688"/>
              <a:gd name="connsiteY2" fmla="*/ 229539 h 439891"/>
              <a:gd name="connsiteX3" fmla="*/ 141071 w 683688"/>
              <a:gd name="connsiteY3" fmla="*/ 415273 h 439891"/>
              <a:gd name="connsiteX4" fmla="*/ 45330 w 683688"/>
              <a:gd name="connsiteY4" fmla="*/ 439891 h 439891"/>
              <a:gd name="connsiteX5" fmla="*/ 0 w 683688"/>
              <a:gd name="connsiteY5" fmla="*/ 236083 h 439891"/>
              <a:gd name="connsiteX6" fmla="*/ 98675 w 683688"/>
              <a:gd name="connsiteY6" fmla="*/ 210710 h 439891"/>
              <a:gd name="connsiteX7" fmla="*/ 500228 w 683688"/>
              <a:gd name="connsiteY7" fmla="*/ 41084 h 439891"/>
              <a:gd name="connsiteX8" fmla="*/ 567854 w 683688"/>
              <a:gd name="connsiteY8" fmla="*/ 0 h 43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688" h="439891">
                <a:moveTo>
                  <a:pt x="567854" y="0"/>
                </a:moveTo>
                <a:lnTo>
                  <a:pt x="683688" y="167006"/>
                </a:lnTo>
                <a:lnTo>
                  <a:pt x="580755" y="229539"/>
                </a:lnTo>
                <a:cubicBezTo>
                  <a:pt x="441762" y="305045"/>
                  <a:pt x="294653" y="367504"/>
                  <a:pt x="141071" y="415273"/>
                </a:cubicBezTo>
                <a:lnTo>
                  <a:pt x="45330" y="439891"/>
                </a:lnTo>
                <a:lnTo>
                  <a:pt x="0" y="236083"/>
                </a:lnTo>
                <a:lnTo>
                  <a:pt x="98675" y="210710"/>
                </a:lnTo>
                <a:cubicBezTo>
                  <a:pt x="238937" y="167084"/>
                  <a:pt x="373289" y="110042"/>
                  <a:pt x="500228" y="41084"/>
                </a:cubicBezTo>
                <a:lnTo>
                  <a:pt x="567854" y="0"/>
                </a:lnTo>
                <a:close/>
              </a:path>
            </a:pathLst>
          </a:custGeom>
          <a:solidFill>
            <a:srgbClr val="8F1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66" name="Freeform 65"/>
          <p:cNvSpPr/>
          <p:nvPr/>
        </p:nvSpPr>
        <p:spPr>
          <a:xfrm>
            <a:off x="4099185" y="5794500"/>
            <a:ext cx="726478" cy="247636"/>
          </a:xfrm>
          <a:custGeom>
            <a:avLst/>
            <a:gdLst>
              <a:gd name="connsiteX0" fmla="*/ 687497 w 726808"/>
              <a:gd name="connsiteY0" fmla="*/ 0 h 247748"/>
              <a:gd name="connsiteX1" fmla="*/ 726808 w 726808"/>
              <a:gd name="connsiteY1" fmla="*/ 207163 h 247748"/>
              <a:gd name="connsiteX2" fmla="*/ 543842 w 726808"/>
              <a:gd name="connsiteY2" fmla="*/ 235087 h 247748"/>
              <a:gd name="connsiteX3" fmla="*/ 293102 w 726808"/>
              <a:gd name="connsiteY3" fmla="*/ 247748 h 247748"/>
              <a:gd name="connsiteX4" fmla="*/ 42362 w 726808"/>
              <a:gd name="connsiteY4" fmla="*/ 235087 h 247748"/>
              <a:gd name="connsiteX5" fmla="*/ 0 w 726808"/>
              <a:gd name="connsiteY5" fmla="*/ 228622 h 247748"/>
              <a:gd name="connsiteX6" fmla="*/ 43170 w 726808"/>
              <a:gd name="connsiteY6" fmla="*/ 15684 h 247748"/>
              <a:gd name="connsiteX7" fmla="*/ 84955 w 726808"/>
              <a:gd name="connsiteY7" fmla="*/ 22061 h 247748"/>
              <a:gd name="connsiteX8" fmla="*/ 313950 w 726808"/>
              <a:gd name="connsiteY8" fmla="*/ 33624 h 247748"/>
              <a:gd name="connsiteX9" fmla="*/ 542945 w 726808"/>
              <a:gd name="connsiteY9" fmla="*/ 22061 h 247748"/>
              <a:gd name="connsiteX10" fmla="*/ 687497 w 726808"/>
              <a:gd name="connsiteY10" fmla="*/ 0 h 24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6808" h="247748">
                <a:moveTo>
                  <a:pt x="687497" y="0"/>
                </a:moveTo>
                <a:lnTo>
                  <a:pt x="726808" y="207163"/>
                </a:lnTo>
                <a:lnTo>
                  <a:pt x="543842" y="235087"/>
                </a:lnTo>
                <a:cubicBezTo>
                  <a:pt x="461401" y="243459"/>
                  <a:pt x="377752" y="247748"/>
                  <a:pt x="293102" y="247748"/>
                </a:cubicBezTo>
                <a:cubicBezTo>
                  <a:pt x="208452" y="247748"/>
                  <a:pt x="124804" y="243459"/>
                  <a:pt x="42362" y="235087"/>
                </a:cubicBezTo>
                <a:lnTo>
                  <a:pt x="0" y="228622"/>
                </a:lnTo>
                <a:lnTo>
                  <a:pt x="43170" y="15684"/>
                </a:lnTo>
                <a:lnTo>
                  <a:pt x="84955" y="22061"/>
                </a:lnTo>
                <a:cubicBezTo>
                  <a:pt x="160247" y="29707"/>
                  <a:pt x="236641" y="33624"/>
                  <a:pt x="313950" y="33624"/>
                </a:cubicBezTo>
                <a:cubicBezTo>
                  <a:pt x="391259" y="33624"/>
                  <a:pt x="467653" y="29707"/>
                  <a:pt x="542945" y="22061"/>
                </a:cubicBezTo>
                <a:lnTo>
                  <a:pt x="687497" y="0"/>
                </a:lnTo>
                <a:close/>
              </a:path>
            </a:pathLst>
          </a:custGeom>
          <a:solidFill>
            <a:srgbClr val="F36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grpSp>
        <p:nvGrpSpPr>
          <p:cNvPr id="67" name="Group 66"/>
          <p:cNvGrpSpPr/>
          <p:nvPr/>
        </p:nvGrpSpPr>
        <p:grpSpPr>
          <a:xfrm>
            <a:off x="3131230" y="2292481"/>
            <a:ext cx="2578459" cy="2578459"/>
            <a:chOff x="3132283" y="1835505"/>
            <a:chExt cx="2578459" cy="2578459"/>
          </a:xfrm>
        </p:grpSpPr>
        <p:pic>
          <p:nvPicPr>
            <p:cNvPr id="6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283" y="1835505"/>
              <a:ext cx="2578459" cy="2578459"/>
            </a:xfrm>
            <a:prstGeom prst="rect">
              <a:avLst/>
            </a:prstGeom>
            <a:noFill/>
            <a:extLst>
              <a:ext uri="{909E8E84-426E-40DD-AFC4-6F175D3DCCD1}">
                <a14:hiddenFill xmlns:a14="http://schemas.microsoft.com/office/drawing/2010/main">
                  <a:solidFill>
                    <a:srgbClr val="FFFFFF"/>
                  </a:solidFill>
                </a14:hiddenFill>
              </a:ext>
            </a:extLst>
          </p:spPr>
        </p:pic>
        <p:sp>
          <p:nvSpPr>
            <p:cNvPr id="69" name="Oval 68"/>
            <p:cNvSpPr/>
            <p:nvPr/>
          </p:nvSpPr>
          <p:spPr>
            <a:xfrm rot="20991693">
              <a:off x="3735512" y="2430606"/>
              <a:ext cx="1322794" cy="1322794"/>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sp>
        <p:nvSpPr>
          <p:cNvPr id="70" name="TextBox 69"/>
          <p:cNvSpPr txBox="1"/>
          <p:nvPr/>
        </p:nvSpPr>
        <p:spPr>
          <a:xfrm>
            <a:off x="7147838" y="4782108"/>
            <a:ext cx="1682289" cy="369332"/>
          </a:xfrm>
          <a:prstGeom prst="rect">
            <a:avLst/>
          </a:prstGeom>
          <a:noFill/>
        </p:spPr>
        <p:txBody>
          <a:bodyPr wrap="square" rtlCol="0">
            <a:spAutoFit/>
          </a:bodyPr>
          <a:lstStyle/>
          <a:p>
            <a:r>
              <a:rPr lang="en-ZA" dirty="0" smtClean="0">
                <a:solidFill>
                  <a:prstClr val="white">
                    <a:lumMod val="50000"/>
                  </a:prstClr>
                </a:solidFill>
              </a:rPr>
              <a:t>Data Availability</a:t>
            </a:r>
            <a:endParaRPr lang="en-GB" dirty="0">
              <a:solidFill>
                <a:prstClr val="white">
                  <a:lumMod val="50000"/>
                </a:prstClr>
              </a:solidFill>
            </a:endParaRPr>
          </a:p>
        </p:txBody>
      </p:sp>
      <p:sp>
        <p:nvSpPr>
          <p:cNvPr id="71" name="TextBox 70"/>
          <p:cNvSpPr txBox="1"/>
          <p:nvPr/>
        </p:nvSpPr>
        <p:spPr>
          <a:xfrm>
            <a:off x="3748871" y="3224670"/>
            <a:ext cx="1425800" cy="769441"/>
          </a:xfrm>
          <a:prstGeom prst="rect">
            <a:avLst/>
          </a:prstGeom>
          <a:noFill/>
        </p:spPr>
        <p:txBody>
          <a:bodyPr wrap="square" rtlCol="0">
            <a:spAutoFit/>
          </a:bodyPr>
          <a:lstStyle/>
          <a:p>
            <a:pPr algn="ctr"/>
            <a:r>
              <a:rPr lang="en-ZA" sz="4400" b="1" dirty="0" smtClean="0">
                <a:solidFill>
                  <a:prstClr val="black"/>
                </a:solidFill>
              </a:rPr>
              <a:t>63%</a:t>
            </a:r>
            <a:endParaRPr lang="en-GB" sz="4400" b="1" dirty="0">
              <a:solidFill>
                <a:prstClr val="black"/>
              </a:solidFill>
            </a:endParaRPr>
          </a:p>
        </p:txBody>
      </p:sp>
      <p:sp>
        <p:nvSpPr>
          <p:cNvPr id="72" name="Freeform 71"/>
          <p:cNvSpPr/>
          <p:nvPr/>
        </p:nvSpPr>
        <p:spPr>
          <a:xfrm>
            <a:off x="4563768" y="1140576"/>
            <a:ext cx="696125" cy="357642"/>
          </a:xfrm>
          <a:custGeom>
            <a:avLst/>
            <a:gdLst>
              <a:gd name="connsiteX0" fmla="*/ 4370 w 604319"/>
              <a:gd name="connsiteY0" fmla="*/ 0 h 312291"/>
              <a:gd name="connsiteX1" fmla="*/ 82846 w 604319"/>
              <a:gd name="connsiteY1" fmla="*/ 3963 h 312291"/>
              <a:gd name="connsiteX2" fmla="*/ 504849 w 604319"/>
              <a:gd name="connsiteY2" fmla="*/ 90029 h 312291"/>
              <a:gd name="connsiteX3" fmla="*/ 604319 w 604319"/>
              <a:gd name="connsiteY3" fmla="*/ 126435 h 312291"/>
              <a:gd name="connsiteX4" fmla="*/ 534977 w 604319"/>
              <a:gd name="connsiteY4" fmla="*/ 312291 h 312291"/>
              <a:gd name="connsiteX5" fmla="*/ 444326 w 604319"/>
              <a:gd name="connsiteY5" fmla="*/ 279112 h 312291"/>
              <a:gd name="connsiteX6" fmla="*/ 71549 w 604319"/>
              <a:gd name="connsiteY6" fmla="*/ 203085 h 312291"/>
              <a:gd name="connsiteX7" fmla="*/ 0 w 604319"/>
              <a:gd name="connsiteY7" fmla="*/ 199472 h 312291"/>
              <a:gd name="connsiteX8" fmla="*/ 4370 w 604319"/>
              <a:gd name="connsiteY8" fmla="*/ 0 h 31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4319" h="312291">
                <a:moveTo>
                  <a:pt x="4370" y="0"/>
                </a:moveTo>
                <a:lnTo>
                  <a:pt x="82846" y="3963"/>
                </a:lnTo>
                <a:cubicBezTo>
                  <a:pt x="228256" y="18730"/>
                  <a:pt x="369407" y="47902"/>
                  <a:pt x="504849" y="90029"/>
                </a:cubicBezTo>
                <a:lnTo>
                  <a:pt x="604319" y="126435"/>
                </a:lnTo>
                <a:lnTo>
                  <a:pt x="534977" y="312291"/>
                </a:lnTo>
                <a:lnTo>
                  <a:pt x="444326" y="279112"/>
                </a:lnTo>
                <a:cubicBezTo>
                  <a:pt x="324682" y="241899"/>
                  <a:pt x="199997" y="216130"/>
                  <a:pt x="71549" y="203085"/>
                </a:cubicBezTo>
                <a:lnTo>
                  <a:pt x="0" y="199472"/>
                </a:lnTo>
                <a:lnTo>
                  <a:pt x="4370" y="0"/>
                </a:lnTo>
                <a:close/>
              </a:path>
            </a:pathLst>
          </a:custGeom>
          <a:solidFill>
            <a:srgbClr val="EB1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grpSp>
        <p:nvGrpSpPr>
          <p:cNvPr id="73" name="Group 72"/>
          <p:cNvGrpSpPr/>
          <p:nvPr/>
        </p:nvGrpSpPr>
        <p:grpSpPr>
          <a:xfrm rot="18458864">
            <a:off x="7000484" y="5159761"/>
            <a:ext cx="891292" cy="813872"/>
            <a:chOff x="5663124" y="1339204"/>
            <a:chExt cx="1317029" cy="1193919"/>
          </a:xfrm>
          <a:solidFill>
            <a:schemeClr val="bg1">
              <a:lumMod val="50000"/>
            </a:schemeClr>
          </a:solidFill>
        </p:grpSpPr>
        <p:sp>
          <p:nvSpPr>
            <p:cNvPr id="74" name="Freeform 73"/>
            <p:cNvSpPr/>
            <p:nvPr/>
          </p:nvSpPr>
          <p:spPr>
            <a:xfrm>
              <a:off x="6381230" y="1339204"/>
              <a:ext cx="598923" cy="695056"/>
            </a:xfrm>
            <a:custGeom>
              <a:avLst/>
              <a:gdLst>
                <a:gd name="connsiteX0" fmla="*/ 168975 w 599195"/>
                <a:gd name="connsiteY0" fmla="*/ 0 h 695372"/>
                <a:gd name="connsiteX1" fmla="*/ 320062 w 599195"/>
                <a:gd name="connsiteY1" fmla="*/ 166237 h 695372"/>
                <a:gd name="connsiteX2" fmla="*/ 478255 w 599195"/>
                <a:gd name="connsiteY2" fmla="*/ 377785 h 695372"/>
                <a:gd name="connsiteX3" fmla="*/ 599195 w 599195"/>
                <a:gd name="connsiteY3" fmla="*/ 576859 h 695372"/>
                <a:gd name="connsiteX4" fmla="*/ 381280 w 599195"/>
                <a:gd name="connsiteY4" fmla="*/ 695372 h 695372"/>
                <a:gd name="connsiteX5" fmla="*/ 268386 w 599195"/>
                <a:gd name="connsiteY5" fmla="*/ 509543 h 695372"/>
                <a:gd name="connsiteX6" fmla="*/ 122187 w 599195"/>
                <a:gd name="connsiteY6" fmla="*/ 314034 h 695372"/>
                <a:gd name="connsiteX7" fmla="*/ 0 w 599195"/>
                <a:gd name="connsiteY7" fmla="*/ 179594 h 695372"/>
                <a:gd name="connsiteX8" fmla="*/ 168975 w 599195"/>
                <a:gd name="connsiteY8" fmla="*/ 0 h 69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195" h="695372">
                  <a:moveTo>
                    <a:pt x="168975" y="0"/>
                  </a:moveTo>
                  <a:lnTo>
                    <a:pt x="320062" y="166237"/>
                  </a:lnTo>
                  <a:cubicBezTo>
                    <a:pt x="376064" y="234096"/>
                    <a:pt x="428871" y="304689"/>
                    <a:pt x="478255" y="377785"/>
                  </a:cubicBezTo>
                  <a:lnTo>
                    <a:pt x="599195" y="576859"/>
                  </a:lnTo>
                  <a:lnTo>
                    <a:pt x="381280" y="695372"/>
                  </a:lnTo>
                  <a:lnTo>
                    <a:pt x="268386" y="509543"/>
                  </a:lnTo>
                  <a:cubicBezTo>
                    <a:pt x="222747" y="441988"/>
                    <a:pt x="173943" y="376748"/>
                    <a:pt x="122187" y="314034"/>
                  </a:cubicBezTo>
                  <a:lnTo>
                    <a:pt x="0" y="179594"/>
                  </a:lnTo>
                  <a:lnTo>
                    <a:pt x="16897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75" name="Freeform 74"/>
            <p:cNvSpPr/>
            <p:nvPr/>
          </p:nvSpPr>
          <p:spPr>
            <a:xfrm>
              <a:off x="5857625" y="1980224"/>
              <a:ext cx="345121" cy="421684"/>
            </a:xfrm>
            <a:custGeom>
              <a:avLst/>
              <a:gdLst>
                <a:gd name="connsiteX0" fmla="*/ 89382 w 345121"/>
                <a:gd name="connsiteY0" fmla="*/ 0 h 421684"/>
                <a:gd name="connsiteX1" fmla="*/ 145152 w 345121"/>
                <a:gd name="connsiteY1" fmla="*/ 61362 h 421684"/>
                <a:gd name="connsiteX2" fmla="*/ 343668 w 345121"/>
                <a:gd name="connsiteY2" fmla="*/ 355351 h 421684"/>
                <a:gd name="connsiteX3" fmla="*/ 345121 w 345121"/>
                <a:gd name="connsiteY3" fmla="*/ 358368 h 421684"/>
                <a:gd name="connsiteX4" fmla="*/ 228699 w 345121"/>
                <a:gd name="connsiteY4" fmla="*/ 421684 h 421684"/>
                <a:gd name="connsiteX5" fmla="*/ 223598 w 345121"/>
                <a:gd name="connsiteY5" fmla="*/ 411096 h 421684"/>
                <a:gd name="connsiteX6" fmla="*/ 39505 w 345121"/>
                <a:gd name="connsiteY6" fmla="*/ 138465 h 421684"/>
                <a:gd name="connsiteX7" fmla="*/ 0 w 345121"/>
                <a:gd name="connsiteY7" fmla="*/ 94999 h 421684"/>
                <a:gd name="connsiteX8" fmla="*/ 89382 w 345121"/>
                <a:gd name="connsiteY8" fmla="*/ 0 h 42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121" h="421684">
                  <a:moveTo>
                    <a:pt x="89382" y="0"/>
                  </a:moveTo>
                  <a:lnTo>
                    <a:pt x="145152" y="61362"/>
                  </a:lnTo>
                  <a:cubicBezTo>
                    <a:pt x="220311" y="152432"/>
                    <a:pt x="286895" y="250841"/>
                    <a:pt x="343668" y="355351"/>
                  </a:cubicBezTo>
                  <a:lnTo>
                    <a:pt x="345121" y="358368"/>
                  </a:lnTo>
                  <a:lnTo>
                    <a:pt x="228699" y="421684"/>
                  </a:lnTo>
                  <a:lnTo>
                    <a:pt x="223598" y="411096"/>
                  </a:lnTo>
                  <a:cubicBezTo>
                    <a:pt x="170949" y="314178"/>
                    <a:pt x="109203" y="222919"/>
                    <a:pt x="39505" y="138465"/>
                  </a:cubicBezTo>
                  <a:lnTo>
                    <a:pt x="0" y="94999"/>
                  </a:lnTo>
                  <a:lnTo>
                    <a:pt x="8938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prstClr val="black"/>
                </a:solidFill>
              </a:endParaRPr>
            </a:p>
          </p:txBody>
        </p:sp>
        <p:sp>
          <p:nvSpPr>
            <p:cNvPr id="76" name="Freeform 75"/>
            <p:cNvSpPr/>
            <p:nvPr/>
          </p:nvSpPr>
          <p:spPr>
            <a:xfrm>
              <a:off x="5663124" y="2102750"/>
              <a:ext cx="390052" cy="430373"/>
            </a:xfrm>
            <a:custGeom>
              <a:avLst/>
              <a:gdLst>
                <a:gd name="connsiteX0" fmla="*/ 168602 w 390052"/>
                <a:gd name="connsiteY0" fmla="*/ 0 h 430373"/>
                <a:gd name="connsiteX1" fmla="*/ 204897 w 390052"/>
                <a:gd name="connsiteY1" fmla="*/ 39935 h 430373"/>
                <a:gd name="connsiteX2" fmla="*/ 384929 w 390052"/>
                <a:gd name="connsiteY2" fmla="*/ 306552 h 430373"/>
                <a:gd name="connsiteX3" fmla="*/ 390052 w 390052"/>
                <a:gd name="connsiteY3" fmla="*/ 317186 h 430373"/>
                <a:gd name="connsiteX4" fmla="*/ 181929 w 390052"/>
                <a:gd name="connsiteY4" fmla="*/ 430373 h 430373"/>
                <a:gd name="connsiteX5" fmla="*/ 124842 w 390052"/>
                <a:gd name="connsiteY5" fmla="*/ 336405 h 430373"/>
                <a:gd name="connsiteX6" fmla="*/ 41095 w 390052"/>
                <a:gd name="connsiteY6" fmla="*/ 224413 h 430373"/>
                <a:gd name="connsiteX7" fmla="*/ 0 w 390052"/>
                <a:gd name="connsiteY7" fmla="*/ 179196 h 430373"/>
                <a:gd name="connsiteX8" fmla="*/ 168602 w 390052"/>
                <a:gd name="connsiteY8" fmla="*/ 0 h 43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52" h="430373">
                  <a:moveTo>
                    <a:pt x="168602" y="0"/>
                  </a:moveTo>
                  <a:lnTo>
                    <a:pt x="204897" y="39935"/>
                  </a:lnTo>
                  <a:cubicBezTo>
                    <a:pt x="273058" y="122526"/>
                    <a:pt x="333442" y="211771"/>
                    <a:pt x="384929" y="306552"/>
                  </a:cubicBezTo>
                  <a:lnTo>
                    <a:pt x="390052" y="317186"/>
                  </a:lnTo>
                  <a:lnTo>
                    <a:pt x="181929" y="430373"/>
                  </a:lnTo>
                  <a:lnTo>
                    <a:pt x="124842" y="336405"/>
                  </a:lnTo>
                  <a:cubicBezTo>
                    <a:pt x="98699" y="297708"/>
                    <a:pt x="70743" y="260336"/>
                    <a:pt x="41095" y="224413"/>
                  </a:cubicBezTo>
                  <a:lnTo>
                    <a:pt x="0" y="179196"/>
                  </a:lnTo>
                  <a:lnTo>
                    <a:pt x="16860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prstClr val="black"/>
                </a:solidFill>
              </a:endParaRPr>
            </a:p>
          </p:txBody>
        </p:sp>
        <p:sp>
          <p:nvSpPr>
            <p:cNvPr id="77" name="Freeform 76"/>
            <p:cNvSpPr/>
            <p:nvPr/>
          </p:nvSpPr>
          <p:spPr>
            <a:xfrm>
              <a:off x="6186663" y="1582363"/>
              <a:ext cx="499041" cy="586273"/>
            </a:xfrm>
            <a:custGeom>
              <a:avLst/>
              <a:gdLst>
                <a:gd name="connsiteX0" fmla="*/ 134744 w 499267"/>
                <a:gd name="connsiteY0" fmla="*/ 0 h 586540"/>
                <a:gd name="connsiteX1" fmla="*/ 249507 w 499267"/>
                <a:gd name="connsiteY1" fmla="*/ 126271 h 586540"/>
                <a:gd name="connsiteX2" fmla="*/ 390682 w 499267"/>
                <a:gd name="connsiteY2" fmla="*/ 315062 h 586540"/>
                <a:gd name="connsiteX3" fmla="*/ 499267 w 499267"/>
                <a:gd name="connsiteY3" fmla="*/ 493799 h 586540"/>
                <a:gd name="connsiteX4" fmla="*/ 328740 w 499267"/>
                <a:gd name="connsiteY4" fmla="*/ 586540 h 586540"/>
                <a:gd name="connsiteX5" fmla="*/ 235174 w 499267"/>
                <a:gd name="connsiteY5" fmla="*/ 432527 h 586540"/>
                <a:gd name="connsiteX6" fmla="*/ 106242 w 499267"/>
                <a:gd name="connsiteY6" fmla="*/ 260108 h 586540"/>
                <a:gd name="connsiteX7" fmla="*/ 0 w 499267"/>
                <a:gd name="connsiteY7" fmla="*/ 143212 h 586540"/>
                <a:gd name="connsiteX8" fmla="*/ 134744 w 499267"/>
                <a:gd name="connsiteY8" fmla="*/ 0 h 58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267" h="586540">
                  <a:moveTo>
                    <a:pt x="134744" y="0"/>
                  </a:moveTo>
                  <a:lnTo>
                    <a:pt x="249507" y="126271"/>
                  </a:lnTo>
                  <a:cubicBezTo>
                    <a:pt x="299485" y="186830"/>
                    <a:pt x="346612" y="249829"/>
                    <a:pt x="390682" y="315062"/>
                  </a:cubicBezTo>
                  <a:lnTo>
                    <a:pt x="499267" y="493799"/>
                  </a:lnTo>
                  <a:lnTo>
                    <a:pt x="328740" y="586540"/>
                  </a:lnTo>
                  <a:lnTo>
                    <a:pt x="235174" y="432527"/>
                  </a:lnTo>
                  <a:cubicBezTo>
                    <a:pt x="194926" y="372951"/>
                    <a:pt x="151886" y="315415"/>
                    <a:pt x="106242" y="260108"/>
                  </a:cubicBezTo>
                  <a:lnTo>
                    <a:pt x="0" y="143212"/>
                  </a:lnTo>
                  <a:lnTo>
                    <a:pt x="13474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78" name="Freeform 77"/>
            <p:cNvSpPr/>
            <p:nvPr/>
          </p:nvSpPr>
          <p:spPr>
            <a:xfrm>
              <a:off x="5992055" y="1781641"/>
              <a:ext cx="455615" cy="525598"/>
            </a:xfrm>
            <a:custGeom>
              <a:avLst/>
              <a:gdLst>
                <a:gd name="connsiteX0" fmla="*/ 141860 w 455822"/>
                <a:gd name="connsiteY0" fmla="*/ 0 h 525837"/>
                <a:gd name="connsiteX1" fmla="*/ 241555 w 455822"/>
                <a:gd name="connsiteY1" fmla="*/ 109692 h 525837"/>
                <a:gd name="connsiteX2" fmla="*/ 366057 w 455822"/>
                <a:gd name="connsiteY2" fmla="*/ 276186 h 525837"/>
                <a:gd name="connsiteX3" fmla="*/ 455822 w 455822"/>
                <a:gd name="connsiteY3" fmla="*/ 423944 h 525837"/>
                <a:gd name="connsiteX4" fmla="*/ 268467 w 455822"/>
                <a:gd name="connsiteY4" fmla="*/ 525837 h 525837"/>
                <a:gd name="connsiteX5" fmla="*/ 267052 w 455822"/>
                <a:gd name="connsiteY5" fmla="*/ 522899 h 525837"/>
                <a:gd name="connsiteX6" fmla="*/ 61379 w 455822"/>
                <a:gd name="connsiteY6" fmla="*/ 218310 h 525837"/>
                <a:gd name="connsiteX7" fmla="*/ 0 w 455822"/>
                <a:gd name="connsiteY7" fmla="*/ 150775 h 525837"/>
                <a:gd name="connsiteX8" fmla="*/ 141860 w 455822"/>
                <a:gd name="connsiteY8" fmla="*/ 0 h 52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822" h="525837">
                  <a:moveTo>
                    <a:pt x="141860" y="0"/>
                  </a:moveTo>
                  <a:lnTo>
                    <a:pt x="241555" y="109692"/>
                  </a:lnTo>
                  <a:cubicBezTo>
                    <a:pt x="285630" y="163098"/>
                    <a:pt x="327191" y="218657"/>
                    <a:pt x="366057" y="276186"/>
                  </a:cubicBezTo>
                  <a:lnTo>
                    <a:pt x="455822" y="423944"/>
                  </a:lnTo>
                  <a:lnTo>
                    <a:pt x="268467" y="525837"/>
                  </a:lnTo>
                  <a:lnTo>
                    <a:pt x="267052" y="522899"/>
                  </a:lnTo>
                  <a:cubicBezTo>
                    <a:pt x="208232" y="414620"/>
                    <a:pt x="139247" y="312664"/>
                    <a:pt x="61379" y="218310"/>
                  </a:cubicBezTo>
                  <a:lnTo>
                    <a:pt x="0" y="150775"/>
                  </a:lnTo>
                  <a:lnTo>
                    <a:pt x="14186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grpSp>
      <p:cxnSp>
        <p:nvCxnSpPr>
          <p:cNvPr id="79" name="Straight Arrow Connector 78"/>
          <p:cNvCxnSpPr/>
          <p:nvPr/>
        </p:nvCxnSpPr>
        <p:spPr>
          <a:xfrm flipV="1">
            <a:off x="7757977" y="6034023"/>
            <a:ext cx="109610" cy="960"/>
          </a:xfrm>
          <a:prstGeom prst="straightConnector1">
            <a:avLst/>
          </a:prstGeom>
          <a:ln w="12700">
            <a:solidFill>
              <a:schemeClr val="bg1">
                <a:lumMod val="95000"/>
              </a:schemeClr>
            </a:solidFill>
            <a:tailEnd type="oval"/>
          </a:ln>
        </p:spPr>
        <p:style>
          <a:lnRef idx="1">
            <a:schemeClr val="dk1"/>
          </a:lnRef>
          <a:fillRef idx="0">
            <a:schemeClr val="dk1"/>
          </a:fillRef>
          <a:effectRef idx="0">
            <a:schemeClr val="dk1"/>
          </a:effectRef>
          <a:fontRef idx="minor">
            <a:schemeClr val="tx1"/>
          </a:fontRef>
        </p:style>
      </p:cxnSp>
      <p:sp>
        <p:nvSpPr>
          <p:cNvPr id="80" name="TextBox 79"/>
          <p:cNvSpPr txBox="1"/>
          <p:nvPr/>
        </p:nvSpPr>
        <p:spPr>
          <a:xfrm>
            <a:off x="7843639" y="5929367"/>
            <a:ext cx="700285" cy="230832"/>
          </a:xfrm>
          <a:prstGeom prst="rect">
            <a:avLst/>
          </a:prstGeom>
          <a:noFill/>
        </p:spPr>
        <p:txBody>
          <a:bodyPr wrap="square" rtlCol="0">
            <a:spAutoFit/>
          </a:bodyPr>
          <a:lstStyle>
            <a:defPPr>
              <a:defRPr lang="en-US"/>
            </a:defPPr>
            <a:lvl1pPr>
              <a:defRPr sz="700">
                <a:solidFill>
                  <a:schemeClr val="tx1">
                    <a:lumMod val="50000"/>
                    <a:lumOff val="50000"/>
                  </a:schemeClr>
                </a:solidFill>
              </a:defRPr>
            </a:lvl1pPr>
          </a:lstStyle>
          <a:p>
            <a:r>
              <a:rPr lang="en-ZA" sz="900" dirty="0">
                <a:solidFill>
                  <a:prstClr val="black">
                    <a:lumMod val="50000"/>
                    <a:lumOff val="50000"/>
                  </a:prstClr>
                </a:solidFill>
              </a:rPr>
              <a:t>0 - </a:t>
            </a:r>
            <a:r>
              <a:rPr lang="en-ZA" sz="900" dirty="0" smtClean="0">
                <a:solidFill>
                  <a:prstClr val="black">
                    <a:lumMod val="50000"/>
                    <a:lumOff val="50000"/>
                  </a:prstClr>
                </a:solidFill>
              </a:rPr>
              <a:t>20%</a:t>
            </a:r>
            <a:endParaRPr lang="en-GB" sz="900" dirty="0">
              <a:solidFill>
                <a:prstClr val="black">
                  <a:lumMod val="50000"/>
                  <a:lumOff val="50000"/>
                </a:prstClr>
              </a:solidFill>
            </a:endParaRPr>
          </a:p>
        </p:txBody>
      </p:sp>
      <p:sp>
        <p:nvSpPr>
          <p:cNvPr id="81" name="Rectangle 80"/>
          <p:cNvSpPr/>
          <p:nvPr/>
        </p:nvSpPr>
        <p:spPr>
          <a:xfrm>
            <a:off x="34378" y="1015420"/>
            <a:ext cx="2512360" cy="646331"/>
          </a:xfrm>
          <a:prstGeom prst="rect">
            <a:avLst/>
          </a:prstGeom>
        </p:spPr>
        <p:txBody>
          <a:bodyPr wrap="square">
            <a:spAutoFit/>
          </a:bodyPr>
          <a:lstStyle/>
          <a:p>
            <a:pPr algn="ctr"/>
            <a:r>
              <a:rPr lang="en-GB" b="1" i="1" dirty="0" smtClean="0">
                <a:solidFill>
                  <a:srgbClr val="3F4855">
                    <a:lumMod val="60000"/>
                    <a:lumOff val="40000"/>
                  </a:srgbClr>
                </a:solidFill>
              </a:rPr>
              <a:t>Data availability varies by Goal</a:t>
            </a:r>
            <a:endParaRPr lang="en-GB" b="1" i="1" dirty="0">
              <a:solidFill>
                <a:srgbClr val="3F4855">
                  <a:lumMod val="60000"/>
                  <a:lumOff val="40000"/>
                </a:srgbClr>
              </a:solidFill>
            </a:endParaRPr>
          </a:p>
        </p:txBody>
      </p:sp>
      <p:sp>
        <p:nvSpPr>
          <p:cNvPr id="82" name="Rectangle 81"/>
          <p:cNvSpPr/>
          <p:nvPr/>
        </p:nvSpPr>
        <p:spPr>
          <a:xfrm>
            <a:off x="185307" y="2513047"/>
            <a:ext cx="1707438" cy="3416320"/>
          </a:xfrm>
          <a:prstGeom prst="rect">
            <a:avLst/>
          </a:prstGeom>
        </p:spPr>
        <p:txBody>
          <a:bodyPr wrap="square">
            <a:spAutoFit/>
          </a:bodyPr>
          <a:lstStyle/>
          <a:p>
            <a:pPr algn="ctr"/>
            <a:r>
              <a:rPr lang="en-GB" b="1" i="1" dirty="0">
                <a:solidFill>
                  <a:srgbClr val="3F4855">
                    <a:lumMod val="60000"/>
                    <a:lumOff val="40000"/>
                  </a:srgbClr>
                </a:solidFill>
              </a:rPr>
              <a:t>The </a:t>
            </a:r>
            <a:r>
              <a:rPr lang="en-ZA" b="1" i="1" dirty="0" smtClean="0">
                <a:solidFill>
                  <a:srgbClr val="3F4855">
                    <a:lumMod val="60000"/>
                    <a:lumOff val="40000"/>
                  </a:srgbClr>
                </a:solidFill>
              </a:rPr>
              <a:t>2016</a:t>
            </a:r>
            <a:r>
              <a:rPr lang="en-ZA" dirty="0" smtClean="0"/>
              <a:t> </a:t>
            </a:r>
            <a:r>
              <a:rPr lang="en-GB" b="1" i="1" dirty="0" smtClean="0">
                <a:solidFill>
                  <a:srgbClr val="3F4855">
                    <a:lumMod val="60000"/>
                    <a:lumOff val="40000"/>
                  </a:srgbClr>
                </a:solidFill>
              </a:rPr>
              <a:t>baseline </a:t>
            </a:r>
            <a:r>
              <a:rPr lang="en-GB" b="1" i="1" dirty="0">
                <a:solidFill>
                  <a:srgbClr val="3F4855">
                    <a:lumMod val="60000"/>
                    <a:lumOff val="40000"/>
                  </a:srgbClr>
                </a:solidFill>
              </a:rPr>
              <a:t>report, covers only </a:t>
            </a:r>
            <a:r>
              <a:rPr lang="en-GB" b="1" i="1" dirty="0" smtClean="0">
                <a:solidFill>
                  <a:schemeClr val="tx2">
                    <a:lumMod val="75000"/>
                    <a:lumOff val="25000"/>
                  </a:schemeClr>
                </a:solidFill>
              </a:rPr>
              <a:t>98 </a:t>
            </a:r>
            <a:r>
              <a:rPr lang="en-GB" b="1" i="1" dirty="0">
                <a:solidFill>
                  <a:schemeClr val="tx2">
                    <a:lumMod val="75000"/>
                    <a:lumOff val="25000"/>
                  </a:schemeClr>
                </a:solidFill>
              </a:rPr>
              <a:t>of the 156 indicators </a:t>
            </a:r>
            <a:r>
              <a:rPr lang="en-GB" b="1" i="1" dirty="0">
                <a:solidFill>
                  <a:srgbClr val="FFC000"/>
                </a:solidFill>
              </a:rPr>
              <a:t>(</a:t>
            </a:r>
            <a:r>
              <a:rPr lang="en-GB" b="1" i="1" dirty="0" smtClean="0">
                <a:solidFill>
                  <a:srgbClr val="FFC000"/>
                </a:solidFill>
              </a:rPr>
              <a:t>63%), </a:t>
            </a:r>
            <a:r>
              <a:rPr lang="en-GB" b="1" i="1" dirty="0">
                <a:solidFill>
                  <a:srgbClr val="3F4855">
                    <a:lumMod val="60000"/>
                    <a:lumOff val="40000"/>
                  </a:srgbClr>
                </a:solidFill>
              </a:rPr>
              <a:t>and the rest of the indicators in the report are </a:t>
            </a:r>
            <a:r>
              <a:rPr lang="en-GB" b="1" i="1" dirty="0" smtClean="0">
                <a:solidFill>
                  <a:srgbClr val="3F4855">
                    <a:lumMod val="60000"/>
                    <a:lumOff val="40000"/>
                  </a:srgbClr>
                </a:solidFill>
              </a:rPr>
              <a:t>additional domesticated </a:t>
            </a:r>
            <a:r>
              <a:rPr lang="en-GB" b="1" i="1" dirty="0">
                <a:solidFill>
                  <a:srgbClr val="3F4855">
                    <a:lumMod val="60000"/>
                    <a:lumOff val="40000"/>
                  </a:srgbClr>
                </a:solidFill>
              </a:rPr>
              <a:t>indicators. </a:t>
            </a:r>
          </a:p>
        </p:txBody>
      </p:sp>
    </p:spTree>
    <p:extLst>
      <p:ext uri="{BB962C8B-B14F-4D97-AF65-F5344CB8AC3E}">
        <p14:creationId xmlns:p14="http://schemas.microsoft.com/office/powerpoint/2010/main" val="90565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
                                        <p:tgtEl>
                                          <p:spTgt spid="12"/>
                                        </p:tgtEl>
                                      </p:cBhvr>
                                    </p:animEffect>
                                  </p:childTnLst>
                                </p:cTn>
                              </p:par>
                            </p:childTnLst>
                          </p:cTn>
                        </p:par>
                        <p:par>
                          <p:cTn id="8" fill="hold">
                            <p:stCondLst>
                              <p:cond delay="50"/>
                            </p:stCondLst>
                            <p:childTnLst>
                              <p:par>
                                <p:cTn id="9" presetID="10" presetClass="entr" presetSubtype="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50"/>
                                        <p:tgtEl>
                                          <p:spTgt spid="49"/>
                                        </p:tgtEl>
                                      </p:cBhvr>
                                    </p:animEffect>
                                  </p:childTnLst>
                                </p:cTn>
                              </p:par>
                            </p:childTnLst>
                          </p:cTn>
                        </p:par>
                        <p:par>
                          <p:cTn id="12" fill="hold">
                            <p:stCondLst>
                              <p:cond delay="100"/>
                            </p:stCondLst>
                            <p:childTnLst>
                              <p:par>
                                <p:cTn id="13" presetID="10" presetClass="entr" presetSubtype="0"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
                                        <p:tgtEl>
                                          <p:spTgt spid="47"/>
                                        </p:tgtEl>
                                      </p:cBhvr>
                                    </p:animEffect>
                                  </p:childTnLst>
                                </p:cTn>
                              </p:par>
                            </p:childTnLst>
                          </p:cTn>
                        </p:par>
                        <p:par>
                          <p:cTn id="16" fill="hold">
                            <p:stCondLst>
                              <p:cond delay="150"/>
                            </p:stCondLst>
                            <p:childTnLst>
                              <p:par>
                                <p:cTn id="17" presetID="10" presetClass="entr" presetSubtype="0"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
                                        <p:tgtEl>
                                          <p:spTgt spid="53"/>
                                        </p:tgtEl>
                                      </p:cBhvr>
                                    </p:animEffect>
                                  </p:childTnLst>
                                </p:cTn>
                              </p:par>
                            </p:childTnLst>
                          </p:cTn>
                        </p:par>
                        <p:par>
                          <p:cTn id="20" fill="hold">
                            <p:stCondLst>
                              <p:cond delay="200"/>
                            </p:stCondLst>
                            <p:childTnLst>
                              <p:par>
                                <p:cTn id="21" presetID="10" presetClass="entr" presetSubtype="0" fill="hold" grpId="0" nodeType="after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50"/>
                                        <p:tgtEl>
                                          <p:spTgt spid="58"/>
                                        </p:tgtEl>
                                      </p:cBhvr>
                                    </p:animEffect>
                                  </p:childTnLst>
                                </p:cTn>
                              </p:par>
                            </p:childTnLst>
                          </p:cTn>
                        </p:par>
                        <p:par>
                          <p:cTn id="24" fill="hold">
                            <p:stCondLst>
                              <p:cond delay="250"/>
                            </p:stCondLst>
                            <p:childTnLst>
                              <p:par>
                                <p:cTn id="25" presetID="10" presetClass="entr" presetSubtype="0"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50"/>
                                        <p:tgtEl>
                                          <p:spTgt spid="62"/>
                                        </p:tgtEl>
                                      </p:cBhvr>
                                    </p:animEffect>
                                  </p:childTnLst>
                                </p:cTn>
                              </p:par>
                            </p:childTnLst>
                          </p:cTn>
                        </p:par>
                        <p:par>
                          <p:cTn id="28" fill="hold">
                            <p:stCondLst>
                              <p:cond delay="300"/>
                            </p:stCondLst>
                            <p:childTnLst>
                              <p:par>
                                <p:cTn id="29" presetID="10" presetClass="entr" presetSubtype="0" fill="hold" grpId="0" nodeType="after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50"/>
                                        <p:tgtEl>
                                          <p:spTgt spid="65"/>
                                        </p:tgtEl>
                                      </p:cBhvr>
                                    </p:animEffect>
                                  </p:childTnLst>
                                </p:cTn>
                              </p:par>
                            </p:childTnLst>
                          </p:cTn>
                        </p:par>
                        <p:par>
                          <p:cTn id="32" fill="hold">
                            <p:stCondLst>
                              <p:cond delay="35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
                                        <p:tgtEl>
                                          <p:spTgt spid="10"/>
                                        </p:tgtEl>
                                      </p:cBhvr>
                                    </p:animEffect>
                                  </p:childTnLst>
                                </p:cTn>
                              </p:par>
                            </p:childTnLst>
                          </p:cTn>
                        </p:par>
                        <p:par>
                          <p:cTn id="36" fill="hold">
                            <p:stCondLst>
                              <p:cond delay="400"/>
                            </p:stCondLst>
                            <p:childTnLst>
                              <p:par>
                                <p:cTn id="37" presetID="10"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50"/>
                                        <p:tgtEl>
                                          <p:spTgt spid="56"/>
                                        </p:tgtEl>
                                      </p:cBhvr>
                                    </p:animEffect>
                                  </p:childTnLst>
                                </p:cTn>
                              </p:par>
                            </p:childTnLst>
                          </p:cTn>
                        </p:par>
                        <p:par>
                          <p:cTn id="40" fill="hold">
                            <p:stCondLst>
                              <p:cond delay="450"/>
                            </p:stCondLst>
                            <p:childTnLst>
                              <p:par>
                                <p:cTn id="41" presetID="10"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50"/>
                                        <p:tgtEl>
                                          <p:spTgt spid="57"/>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
                                        <p:tgtEl>
                                          <p:spTgt spid="52"/>
                                        </p:tgtEl>
                                      </p:cBhvr>
                                    </p:animEffect>
                                  </p:childTnLst>
                                </p:cTn>
                              </p:par>
                            </p:childTnLst>
                          </p:cTn>
                        </p:par>
                        <p:par>
                          <p:cTn id="48" fill="hold">
                            <p:stCondLst>
                              <p:cond delay="550"/>
                            </p:stCondLst>
                            <p:childTnLst>
                              <p:par>
                                <p:cTn id="49" presetID="10" presetClass="entr" presetSubtype="0"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fade">
                                      <p:cBhvr>
                                        <p:cTn id="51" dur="50"/>
                                        <p:tgtEl>
                                          <p:spTgt spid="50"/>
                                        </p:tgtEl>
                                      </p:cBhvr>
                                    </p:animEffect>
                                  </p:childTnLst>
                                </p:cTn>
                              </p:par>
                            </p:childTnLst>
                          </p:cTn>
                        </p:par>
                        <p:par>
                          <p:cTn id="52" fill="hold">
                            <p:stCondLst>
                              <p:cond delay="600"/>
                            </p:stCondLst>
                            <p:childTnLst>
                              <p:par>
                                <p:cTn id="53" presetID="10" presetClass="entr" presetSubtype="0"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fade">
                                      <p:cBhvr>
                                        <p:cTn id="55" dur="50"/>
                                        <p:tgtEl>
                                          <p:spTgt spid="64"/>
                                        </p:tgtEl>
                                      </p:cBhvr>
                                    </p:animEffect>
                                  </p:childTnLst>
                                </p:cTn>
                              </p:par>
                            </p:childTnLst>
                          </p:cTn>
                        </p:par>
                        <p:par>
                          <p:cTn id="56" fill="hold">
                            <p:stCondLst>
                              <p:cond delay="650"/>
                            </p:stCondLst>
                            <p:childTnLst>
                              <p:par>
                                <p:cTn id="57" presetID="10" presetClass="entr" presetSubtype="0" fill="hold" grpId="0" nodeType="after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fade">
                                      <p:cBhvr>
                                        <p:cTn id="59" dur="50"/>
                                        <p:tgtEl>
                                          <p:spTgt spid="66"/>
                                        </p:tgtEl>
                                      </p:cBhvr>
                                    </p:animEffect>
                                  </p:childTnLst>
                                </p:cTn>
                              </p:par>
                            </p:childTnLst>
                          </p:cTn>
                        </p:par>
                        <p:par>
                          <p:cTn id="60" fill="hold">
                            <p:stCondLst>
                              <p:cond delay="700"/>
                            </p:stCondLst>
                            <p:childTnLst>
                              <p:par>
                                <p:cTn id="61" presetID="10" presetClass="entr" presetSubtype="0"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fade">
                                      <p:cBhvr>
                                        <p:cTn id="63" dur="50"/>
                                        <p:tgtEl>
                                          <p:spTgt spid="60"/>
                                        </p:tgtEl>
                                      </p:cBhvr>
                                    </p:animEffect>
                                  </p:childTnLst>
                                </p:cTn>
                              </p:par>
                            </p:childTnLst>
                          </p:cTn>
                        </p:par>
                        <p:par>
                          <p:cTn id="64" fill="hold">
                            <p:stCondLst>
                              <p:cond delay="750"/>
                            </p:stCondLst>
                            <p:childTnLst>
                              <p:par>
                                <p:cTn id="65" presetID="10" presetClass="entr" presetSubtype="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50"/>
                                        <p:tgtEl>
                                          <p:spTgt spid="59"/>
                                        </p:tgtEl>
                                      </p:cBhvr>
                                    </p:animEffect>
                                  </p:childTnLst>
                                </p:cTn>
                              </p:par>
                            </p:childTnLst>
                          </p:cTn>
                        </p:par>
                        <p:par>
                          <p:cTn id="68" fill="hold">
                            <p:stCondLst>
                              <p:cond delay="800"/>
                            </p:stCondLst>
                            <p:childTnLst>
                              <p:par>
                                <p:cTn id="69" presetID="10" presetClass="entr" presetSubtype="0"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50"/>
                                        <p:tgtEl>
                                          <p:spTgt spid="11"/>
                                        </p:tgtEl>
                                      </p:cBhvr>
                                    </p:animEffect>
                                  </p:childTnLst>
                                </p:cTn>
                              </p:par>
                            </p:childTnLst>
                          </p:cTn>
                        </p:par>
                        <p:par>
                          <p:cTn id="72" fill="hold">
                            <p:stCondLst>
                              <p:cond delay="850"/>
                            </p:stCondLst>
                            <p:childTnLst>
                              <p:par>
                                <p:cTn id="73" presetID="10" presetClass="entr" presetSubtype="0" fill="hold" grpId="0" nodeType="after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fade">
                                      <p:cBhvr>
                                        <p:cTn id="75" dur="50"/>
                                        <p:tgtEl>
                                          <p:spTgt spid="9"/>
                                        </p:tgtEl>
                                      </p:cBhvr>
                                    </p:animEffect>
                                  </p:childTnLst>
                                </p:cTn>
                              </p:par>
                            </p:childTnLst>
                          </p:cTn>
                        </p:par>
                        <p:par>
                          <p:cTn id="76" fill="hold">
                            <p:stCondLst>
                              <p:cond delay="900"/>
                            </p:stCondLst>
                            <p:childTnLst>
                              <p:par>
                                <p:cTn id="77" presetID="10"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50"/>
                                        <p:tgtEl>
                                          <p:spTgt spid="63"/>
                                        </p:tgtEl>
                                      </p:cBhvr>
                                    </p:animEffect>
                                  </p:childTnLst>
                                </p:cTn>
                              </p:par>
                            </p:childTnLst>
                          </p:cTn>
                        </p:par>
                        <p:par>
                          <p:cTn id="80" fill="hold">
                            <p:stCondLst>
                              <p:cond delay="950"/>
                            </p:stCondLst>
                            <p:childTnLst>
                              <p:par>
                                <p:cTn id="81" presetID="10" presetClass="entr" presetSubtype="0"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fade">
                                      <p:cBhvr>
                                        <p:cTn id="83" dur="50"/>
                                        <p:tgtEl>
                                          <p:spTgt spid="54"/>
                                        </p:tgtEl>
                                      </p:cBhvr>
                                    </p:animEffect>
                                  </p:childTnLst>
                                </p:cTn>
                              </p:par>
                            </p:childTnLst>
                          </p:cTn>
                        </p:par>
                        <p:par>
                          <p:cTn id="84" fill="hold">
                            <p:stCondLst>
                              <p:cond delay="1000"/>
                            </p:stCondLst>
                            <p:childTnLst>
                              <p:par>
                                <p:cTn id="85" presetID="10" presetClass="entr" presetSubtype="0"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fade">
                                      <p:cBhvr>
                                        <p:cTn id="87" dur="50"/>
                                        <p:tgtEl>
                                          <p:spTgt spid="48"/>
                                        </p:tgtEl>
                                      </p:cBhvr>
                                    </p:animEffect>
                                  </p:childTnLst>
                                </p:cTn>
                              </p:par>
                            </p:childTnLst>
                          </p:cTn>
                        </p:par>
                        <p:par>
                          <p:cTn id="88" fill="hold">
                            <p:stCondLst>
                              <p:cond delay="1050"/>
                            </p:stCondLst>
                            <p:childTnLst>
                              <p:par>
                                <p:cTn id="89" presetID="10" presetClass="entr" presetSubtype="0" fill="hold" grpId="0" nodeType="afterEffect">
                                  <p:stCondLst>
                                    <p:cond delay="0"/>
                                  </p:stCondLst>
                                  <p:childTnLst>
                                    <p:set>
                                      <p:cBhvr>
                                        <p:cTn id="90" dur="1" fill="hold">
                                          <p:stCondLst>
                                            <p:cond delay="0"/>
                                          </p:stCondLst>
                                        </p:cTn>
                                        <p:tgtEl>
                                          <p:spTgt spid="72"/>
                                        </p:tgtEl>
                                        <p:attrNameLst>
                                          <p:attrName>style.visibility</p:attrName>
                                        </p:attrNameLst>
                                      </p:cBhvr>
                                      <p:to>
                                        <p:strVal val="visible"/>
                                      </p:to>
                                    </p:set>
                                    <p:animEffect transition="in" filter="fade">
                                      <p:cBhvr>
                                        <p:cTn id="91" dur="50"/>
                                        <p:tgtEl>
                                          <p:spTgt spid="72"/>
                                        </p:tgtEl>
                                      </p:cBhvr>
                                    </p:animEffect>
                                  </p:childTnLst>
                                </p:cTn>
                              </p:par>
                            </p:childTnLst>
                          </p:cTn>
                        </p:par>
                        <p:par>
                          <p:cTn id="92" fill="hold">
                            <p:stCondLst>
                              <p:cond delay="1100"/>
                            </p:stCondLst>
                            <p:childTnLst>
                              <p:par>
                                <p:cTn id="93" presetID="10" presetClass="entr" presetSubtype="0"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fade">
                                      <p:cBhvr>
                                        <p:cTn id="95" dur="50"/>
                                        <p:tgtEl>
                                          <p:spTgt spid="51"/>
                                        </p:tgtEl>
                                      </p:cBhvr>
                                    </p:animEffect>
                                  </p:childTnLst>
                                </p:cTn>
                              </p:par>
                            </p:childTnLst>
                          </p:cTn>
                        </p:par>
                        <p:par>
                          <p:cTn id="96" fill="hold">
                            <p:stCondLst>
                              <p:cond delay="1150"/>
                            </p:stCondLst>
                            <p:childTnLst>
                              <p:par>
                                <p:cTn id="97" presetID="10" presetClass="entr" presetSubtype="0" fill="hold" grpId="0"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500"/>
                                        <p:tgtEl>
                                          <p:spTgt spid="71"/>
                                        </p:tgtEl>
                                      </p:cBhvr>
                                    </p:animEffect>
                                  </p:childTnLst>
                                </p:cTn>
                              </p:par>
                            </p:childTnLst>
                          </p:cTn>
                        </p:par>
                        <p:par>
                          <p:cTn id="100" fill="hold">
                            <p:stCondLst>
                              <p:cond delay="1650"/>
                            </p:stCondLst>
                            <p:childTnLst>
                              <p:par>
                                <p:cTn id="101" presetID="26" presetClass="emph" presetSubtype="0" fill="hold" grpId="1" nodeType="afterEffect">
                                  <p:stCondLst>
                                    <p:cond delay="0"/>
                                  </p:stCondLst>
                                  <p:childTnLst>
                                    <p:animEffect transition="out" filter="fade">
                                      <p:cBhvr>
                                        <p:cTn id="102" dur="500" tmFilter="0, 0; .2, .5; .8, .5; 1, 0"/>
                                        <p:tgtEl>
                                          <p:spTgt spid="71"/>
                                        </p:tgtEl>
                                      </p:cBhvr>
                                    </p:animEffect>
                                    <p:animScale>
                                      <p:cBhvr>
                                        <p:cTn id="103" dur="250" autoRev="1" fill="hold"/>
                                        <p:tgtEl>
                                          <p:spTgt spid="7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2" grpId="0" animBg="1"/>
      <p:bldP spid="63" grpId="0" animBg="1"/>
      <p:bldP spid="64" grpId="0" animBg="1"/>
      <p:bldP spid="65" grpId="0" animBg="1"/>
      <p:bldP spid="66" grpId="0" animBg="1"/>
      <p:bldP spid="71" grpId="0"/>
      <p:bldP spid="71" grpId="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1010" y="994992"/>
            <a:ext cx="5545172" cy="523220"/>
          </a:xfrm>
          <a:prstGeom prst="rect">
            <a:avLst/>
          </a:prstGeom>
        </p:spPr>
        <p:txBody>
          <a:bodyPr wrap="none">
            <a:spAutoFit/>
          </a:bodyPr>
          <a:lstStyle/>
          <a:p>
            <a:r>
              <a:rPr lang="en-GB" sz="2800" b="1" dirty="0"/>
              <a:t>The </a:t>
            </a:r>
            <a:r>
              <a:rPr lang="en-GB" sz="2800" b="1" dirty="0" smtClean="0"/>
              <a:t>Sustainable Development Goals</a:t>
            </a:r>
            <a:endParaRPr lang="en-GB" sz="2800" b="1" dirty="0"/>
          </a:p>
        </p:txBody>
      </p:sp>
      <p:pic>
        <p:nvPicPr>
          <p:cNvPr id="4" name="Picture 2" descr="Image result for lack of data sdg"/>
          <p:cNvPicPr>
            <a:picLocks noChangeAspect="1" noChangeArrowheads="1"/>
          </p:cNvPicPr>
          <p:nvPr/>
        </p:nvPicPr>
        <p:blipFill rotWithShape="1">
          <a:blip r:embed="rId2">
            <a:extLst>
              <a:ext uri="{28A0092B-C50C-407E-A947-70E740481C1C}">
                <a14:useLocalDpi xmlns:a14="http://schemas.microsoft.com/office/drawing/2010/main" val="0"/>
              </a:ext>
            </a:extLst>
          </a:blip>
          <a:srcRect t="35300" b="2334"/>
          <a:stretch/>
        </p:blipFill>
        <p:spPr bwMode="auto">
          <a:xfrm>
            <a:off x="979822" y="3193796"/>
            <a:ext cx="7239000" cy="2946400"/>
          </a:xfrm>
          <a:prstGeom prst="rect">
            <a:avLst/>
          </a:prstGeom>
          <a:noFill/>
          <a:extLst>
            <a:ext uri="{909E8E84-426E-40DD-AFC4-6F175D3DCCD1}">
              <a14:hiddenFill xmlns:a14="http://schemas.microsoft.com/office/drawing/2010/main">
                <a:solidFill>
                  <a:srgbClr val="FFFFFF"/>
                </a:solidFill>
              </a14:hiddenFill>
            </a:ext>
          </a:extLst>
        </p:spPr>
      </p:pic>
      <p:pic>
        <p:nvPicPr>
          <p:cNvPr id="5" name="Economy" descr="Image result for lack of data sdg"/>
          <p:cNvPicPr>
            <a:picLocks noChangeAspect="1" noChangeArrowheads="1"/>
          </p:cNvPicPr>
          <p:nvPr/>
        </p:nvPicPr>
        <p:blipFill rotWithShape="1">
          <a:blip r:embed="rId2">
            <a:extLst>
              <a:ext uri="{28A0092B-C50C-407E-A947-70E740481C1C}">
                <a14:useLocalDpi xmlns:a14="http://schemas.microsoft.com/office/drawing/2010/main" val="0"/>
              </a:ext>
            </a:extLst>
          </a:blip>
          <a:srcRect t="-1" b="64734"/>
          <a:stretch/>
        </p:blipFill>
        <p:spPr bwMode="auto">
          <a:xfrm>
            <a:off x="979200" y="1527696"/>
            <a:ext cx="7239000" cy="16661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85307" y="2170275"/>
            <a:ext cx="1707438" cy="1477328"/>
          </a:xfrm>
          <a:prstGeom prst="rect">
            <a:avLst/>
          </a:prstGeom>
        </p:spPr>
        <p:txBody>
          <a:bodyPr wrap="square">
            <a:spAutoFit/>
          </a:bodyPr>
          <a:lstStyle/>
          <a:p>
            <a:pPr algn="ctr"/>
            <a:r>
              <a:rPr lang="en-ZA" b="1" i="1" dirty="0" smtClean="0">
                <a:solidFill>
                  <a:srgbClr val="3F4855">
                    <a:lumMod val="60000"/>
                    <a:lumOff val="40000"/>
                  </a:srgbClr>
                </a:solidFill>
              </a:rPr>
              <a:t>And of the 98 indicators, only 21 of them are economic indicators</a:t>
            </a:r>
            <a:r>
              <a:rPr lang="en-GB" b="1" i="1" dirty="0" smtClean="0">
                <a:solidFill>
                  <a:srgbClr val="3F4855">
                    <a:lumMod val="60000"/>
                    <a:lumOff val="40000"/>
                  </a:srgbClr>
                </a:solidFill>
              </a:rPr>
              <a:t>. </a:t>
            </a:r>
            <a:endParaRPr lang="en-GB" b="1" i="1" dirty="0">
              <a:solidFill>
                <a:srgbClr val="3F4855">
                  <a:lumMod val="60000"/>
                  <a:lumOff val="40000"/>
                </a:srgbClr>
              </a:solidFill>
            </a:endParaRPr>
          </a:p>
        </p:txBody>
      </p:sp>
    </p:spTree>
    <p:extLst>
      <p:ext uri="{BB962C8B-B14F-4D97-AF65-F5344CB8AC3E}">
        <p14:creationId xmlns:p14="http://schemas.microsoft.com/office/powerpoint/2010/main" val="220054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afterEffect">
                                  <p:stCondLst>
                                    <p:cond delay="750"/>
                                  </p:stCondLst>
                                  <p:childTnLst>
                                    <p:set>
                                      <p:cBhvr rctx="PPT">
                                        <p:cTn id="6" dur="2000"/>
                                        <p:tgtEl>
                                          <p:spTgt spid="4"/>
                                        </p:tgtEl>
                                        <p:attrNameLst>
                                          <p:attrName>style.opacity</p:attrName>
                                        </p:attrNameLst>
                                      </p:cBhvr>
                                      <p:to>
                                        <p:strVal val="0.5"/>
                                      </p:to>
                                    </p:set>
                                    <p:animEffect filter="image" prLst="opacity: 0.5">
                                      <p:cBhvr rctx="IE">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94232" y="1334121"/>
            <a:ext cx="5756563" cy="1295868"/>
          </a:xfrm>
          <a:prstGeom prst="rect">
            <a:avLst/>
          </a:prstGeom>
          <a:noFill/>
        </p:spPr>
        <p:txBody>
          <a:bodyPr wrap="square" rtlCol="0">
            <a:spAutoFit/>
          </a:bodyPr>
          <a:lstStyle/>
          <a:p>
            <a:pPr>
              <a:lnSpc>
                <a:spcPct val="150000"/>
              </a:lnSpc>
            </a:pPr>
            <a:r>
              <a:rPr lang="en-ZA" b="1" i="1" dirty="0">
                <a:solidFill>
                  <a:srgbClr val="3F4855">
                    <a:lumMod val="60000"/>
                    <a:lumOff val="40000"/>
                  </a:srgbClr>
                </a:solidFill>
              </a:rPr>
              <a:t>Lack of data to compile Economic indicators, was a challenge, with South Africa being unable to provide data on 49% of the SDG indicators from goal </a:t>
            </a:r>
            <a:r>
              <a:rPr lang="en-ZA" b="1" i="1" dirty="0">
                <a:solidFill>
                  <a:srgbClr val="FF0000"/>
                </a:solidFill>
              </a:rPr>
              <a:t>8</a:t>
            </a:r>
            <a:r>
              <a:rPr lang="en-ZA" b="1" i="1" dirty="0">
                <a:solidFill>
                  <a:srgbClr val="3F4855">
                    <a:lumMod val="60000"/>
                    <a:lumOff val="40000"/>
                  </a:srgbClr>
                </a:solidFill>
              </a:rPr>
              <a:t>, </a:t>
            </a:r>
            <a:r>
              <a:rPr lang="en-ZA" b="1" i="1" dirty="0">
                <a:solidFill>
                  <a:srgbClr val="FF0000"/>
                </a:solidFill>
              </a:rPr>
              <a:t>9 </a:t>
            </a:r>
            <a:r>
              <a:rPr lang="en-ZA" b="1" i="1" dirty="0">
                <a:solidFill>
                  <a:srgbClr val="3F4855">
                    <a:lumMod val="60000"/>
                    <a:lumOff val="40000"/>
                  </a:srgbClr>
                </a:solidFill>
              </a:rPr>
              <a:t>and </a:t>
            </a:r>
            <a:r>
              <a:rPr lang="en-ZA" b="1" i="1" dirty="0">
                <a:solidFill>
                  <a:srgbClr val="FF0000"/>
                </a:solidFill>
              </a:rPr>
              <a:t>17</a:t>
            </a:r>
            <a:r>
              <a:rPr lang="en-ZA" b="1" i="1" dirty="0">
                <a:solidFill>
                  <a:srgbClr val="3F4855">
                    <a:lumMod val="60000"/>
                    <a:lumOff val="40000"/>
                  </a:srgbClr>
                </a:solidFill>
              </a:rPr>
              <a:t>. </a:t>
            </a:r>
          </a:p>
        </p:txBody>
      </p:sp>
      <p:sp>
        <p:nvSpPr>
          <p:cNvPr id="5" name="Rectangle 4"/>
          <p:cNvSpPr/>
          <p:nvPr/>
        </p:nvSpPr>
        <p:spPr>
          <a:xfrm>
            <a:off x="915566" y="974308"/>
            <a:ext cx="1587742" cy="523220"/>
          </a:xfrm>
          <a:prstGeom prst="rect">
            <a:avLst/>
          </a:prstGeom>
        </p:spPr>
        <p:txBody>
          <a:bodyPr wrap="none">
            <a:spAutoFit/>
          </a:bodyPr>
          <a:lstStyle/>
          <a:p>
            <a:r>
              <a:rPr lang="en-GB" sz="2800" b="1" dirty="0"/>
              <a:t>Problems</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0" y="2592577"/>
            <a:ext cx="3647622" cy="3647622"/>
          </a:xfrm>
          <a:prstGeom prst="rect">
            <a:avLst/>
          </a:prstGeom>
        </p:spPr>
      </p:pic>
      <p:sp>
        <p:nvSpPr>
          <p:cNvPr id="13" name="TextBox 12"/>
          <p:cNvSpPr txBox="1"/>
          <p:nvPr/>
        </p:nvSpPr>
        <p:spPr>
          <a:xfrm>
            <a:off x="3957409" y="3888445"/>
            <a:ext cx="1668630" cy="923330"/>
          </a:xfrm>
          <a:prstGeom prst="rect">
            <a:avLst/>
          </a:prstGeom>
          <a:noFill/>
        </p:spPr>
        <p:txBody>
          <a:bodyPr wrap="square" rtlCol="0">
            <a:spAutoFit/>
          </a:bodyPr>
          <a:lstStyle/>
          <a:p>
            <a:r>
              <a:rPr lang="en-ZA" sz="5400" b="1" dirty="0" smtClean="0">
                <a:latin typeface="Garamond" panose="02020404030301010803" pitchFamily="18" charset="0"/>
              </a:rPr>
              <a:t>46 %</a:t>
            </a:r>
            <a:endParaRPr lang="en-ZA" sz="5400" b="1" dirty="0">
              <a:latin typeface="Garamond" panose="02020404030301010803" pitchFamily="18" charset="0"/>
            </a:endParaRPr>
          </a:p>
        </p:txBody>
      </p:sp>
    </p:spTree>
    <p:extLst>
      <p:ext uri="{BB962C8B-B14F-4D97-AF65-F5344CB8AC3E}">
        <p14:creationId xmlns:p14="http://schemas.microsoft.com/office/powerpoint/2010/main" val="37691632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c51e1361-7d26-4ee2-a05d-1c8414efee6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256</TotalTime>
  <Words>1333</Words>
  <Application>Microsoft Office PowerPoint</Application>
  <PresentationFormat>On-screen Show (4:3)</PresentationFormat>
  <Paragraphs>231</Paragraphs>
  <Slides>28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Garamond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vuyokazis@statssa.gov.za</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Vuyokazi Sodo</dc:creator>
  <cp:keywords/>
  <dc:description/>
  <cp:lastModifiedBy>Letlhogonolo Khenene</cp:lastModifiedBy>
  <cp:revision>21</cp:revision>
  <dcterms:created xsi:type="dcterms:W3CDTF">2018-09-10T12:40:47Z</dcterms:created>
  <dcterms:modified xsi:type="dcterms:W3CDTF">2018-09-28T13:07:57Z</dcterms:modified>
  <cp:category/>
</cp:coreProperties>
</file>