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71" r:id="rId4"/>
    <p:sldId id="259" r:id="rId5"/>
    <p:sldId id="260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469"/>
    <a:srgbClr val="21E469"/>
    <a:srgbClr val="CDC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D9B31-4C60-8E45-AFA6-67E1359CDA4B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F9F65-DC37-7A42-8358-6DCBE07DA2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46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7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2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8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8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2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7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6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3979A5-0058-D642-8140-D15B5587E923}" type="datetimeFigureOut">
              <a:rPr lang="en-US" smtClean="0"/>
              <a:pPr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8FC81EE-1F0C-364B-B1F1-D7A8A1ED4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2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47959"/>
          </a:xfrm>
          <a:prstGeom prst="rect">
            <a:avLst/>
          </a:prstGeom>
        </p:spPr>
      </p:pic>
      <p:pic>
        <p:nvPicPr>
          <p:cNvPr id="10" name="Picture 9" descr="EAP Programme-02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2839"/>
            <a:ext cx="9144000" cy="61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14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ord Header 300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871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845643"/>
            <a:ext cx="9144000" cy="3157166"/>
          </a:xfrm>
          <a:prstGeom prst="rect">
            <a:avLst/>
          </a:prstGeom>
          <a:solidFill>
            <a:srgbClr val="E9E4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sz="3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2328" y="3115244"/>
            <a:ext cx="697912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GB" sz="3200" dirty="0">
                <a:latin typeface="Arial" pitchFamily="34" charset="0"/>
                <a:cs typeface="Arial" pitchFamily="34" charset="0"/>
              </a:rPr>
              <a:t>Economic Statistics for Development in Tanzania: Mainstreaming SDGs in the National Statistical Systems</a:t>
            </a:r>
          </a:p>
          <a:p>
            <a:pPr marL="0" lvl="1" algn="ctr"/>
            <a:endParaRPr lang="en-GB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1" algn="ctr"/>
            <a:r>
              <a:rPr lang="en-GB" sz="2000" dirty="0">
                <a:latin typeface="Arial" pitchFamily="34" charset="0"/>
                <a:cs typeface="Arial" pitchFamily="34" charset="0"/>
              </a:rPr>
              <a:t>Prepared by Daniel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Masolwa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Ruth </a:t>
            </a:r>
            <a:r>
              <a:rPr lang="en-US" sz="2000">
                <a:latin typeface="Arial" pitchFamily="34" charset="0"/>
                <a:cs typeface="Arial" pitchFamily="34" charset="0"/>
              </a:rPr>
              <a:t>Minja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8673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140"/>
            <a:ext cx="8229600" cy="811060"/>
          </a:xfrm>
        </p:spPr>
        <p:txBody>
          <a:bodyPr/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4. Indicators mainstreamed in the existing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Assessment show strong alignment between SDGs and national development frameworks;</a:t>
            </a:r>
          </a:p>
          <a:p>
            <a:pPr>
              <a:buFont typeface="Wingdings" pitchFamily="2" charset="2"/>
              <a:buChar char="q"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Out of the 244 SDGs indicators, 240 are potentially relevant with exception of 4 indicators that are not applicable to Tanzania;</a:t>
            </a:r>
          </a:p>
          <a:p>
            <a:pPr>
              <a:buFont typeface="Wingdings" pitchFamily="2" charset="2"/>
              <a:buChar char="q"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Four indicators are not collected due to geographical focus.</a:t>
            </a:r>
          </a:p>
          <a:p>
            <a:pPr>
              <a:buFont typeface="Wingdings" pitchFamily="2" charset="2"/>
              <a:buChar char="q"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Disaggregated data is presented in the figure below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294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088"/>
            <a:ext cx="8229600" cy="803862"/>
          </a:xfrm>
        </p:spPr>
        <p:txBody>
          <a:bodyPr/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4. Indicators mainstreamed in the existing system</a:t>
            </a: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13" y="1766170"/>
            <a:ext cx="7975812" cy="3795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879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63" y="826718"/>
            <a:ext cx="8229600" cy="613775"/>
          </a:xfrm>
        </p:spPr>
        <p:txBody>
          <a:bodyPr/>
          <a:lstStyle/>
          <a:p>
            <a:pPr algn="l"/>
            <a:r>
              <a:rPr lang="en-GB" sz="2800" dirty="0">
                <a:latin typeface="Arial" pitchFamily="34" charset="0"/>
                <a:cs typeface="Arial" pitchFamily="34" charset="0"/>
              </a:rPr>
              <a:t>5. Challenges Facing Data Production the Process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Some of the existing challenges include: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Resource gaps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Capacity gaps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Limited political commitment; and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Weakness in stakeholders coordination</a:t>
            </a:r>
          </a:p>
          <a:p>
            <a:pPr>
              <a:buFont typeface="Wingdings" pitchFamily="2" charset="2"/>
              <a:buChar char="q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61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6718"/>
            <a:ext cx="8229600" cy="773482"/>
          </a:xfrm>
        </p:spPr>
        <p:txBody>
          <a:bodyPr/>
          <a:lstStyle/>
          <a:p>
            <a:pPr algn="l"/>
            <a:r>
              <a:rPr lang="en-GB" sz="2800" dirty="0">
                <a:latin typeface="Arial" pitchFamily="34" charset="0"/>
                <a:cs typeface="Arial" pitchFamily="34" charset="0"/>
              </a:rPr>
              <a:t>6. Recommendations for production of statistics   </a:t>
            </a:r>
            <a:br>
              <a:rPr lang="en-GB" sz="2800" dirty="0"/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5338"/>
            <a:ext cx="8229600" cy="476082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Development of Sustainable Development Data Roadmap process has provided useful lessons which include: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Establishing of National Coordination arrangements for SDGs implementation and monitoring;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Set up clear policy and procedural guidance for development of the national data ecosystem;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Put and keep the financing for data on the list of institutions and national priorities;</a:t>
            </a:r>
          </a:p>
          <a:p>
            <a:pPr>
              <a:buFont typeface="Wingdings" pitchFamily="2" charset="2"/>
              <a:buChar char="q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22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1666"/>
            <a:ext cx="8229600" cy="798534"/>
          </a:xfrm>
        </p:spPr>
        <p:txBody>
          <a:bodyPr/>
          <a:lstStyle/>
          <a:p>
            <a:pPr algn="l"/>
            <a:r>
              <a:rPr lang="en-GB" sz="2800" dirty="0">
                <a:latin typeface="Arial" pitchFamily="34" charset="0"/>
                <a:cs typeface="Arial" pitchFamily="34" charset="0"/>
              </a:rPr>
              <a:t>6. Recommendations for production of statistics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Building institutional knowledge base, collaboration and commitment within the National Statistical Office of drive the change;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Spreading knowledge and Awareness on SDGs and sustaining momentum;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Facilitating more comprehensive data capture from Administrative sources;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Engaging and working with sub-national Governments on the data for Development Agenda;</a:t>
            </a:r>
          </a:p>
          <a:p>
            <a:pPr>
              <a:buFont typeface="Wingdings" pitchFamily="2" charset="2"/>
              <a:buChar char="q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94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63" y="789140"/>
            <a:ext cx="8229600" cy="613775"/>
          </a:xfrm>
        </p:spPr>
        <p:txBody>
          <a:bodyPr/>
          <a:lstStyle/>
          <a:p>
            <a:pPr algn="l"/>
            <a:r>
              <a:rPr lang="en-GB" sz="2800" dirty="0">
                <a:latin typeface="Arial" pitchFamily="34" charset="0"/>
                <a:cs typeface="Arial" pitchFamily="34" charset="0"/>
              </a:rPr>
              <a:t>6. Recommendations for production of statistics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916"/>
            <a:ext cx="8229600" cy="4723248"/>
          </a:xfrm>
        </p:spPr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Establishing mechanism for smooth flow, access and use of data;</a:t>
            </a:r>
          </a:p>
          <a:p>
            <a:pPr lvl="0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Building of a more comprehensive data base on statistics for Tanzania Mainland and Zanzibar; and</a:t>
            </a:r>
          </a:p>
          <a:p>
            <a:pPr lvl="0">
              <a:buFont typeface="Wingdings" pitchFamily="2" charset="2"/>
              <a:buChar char="q"/>
            </a:pPr>
            <a:r>
              <a:rPr lang="en-US" dirty="0">
                <a:latin typeface="Arial" pitchFamily="34" charset="0"/>
                <a:cs typeface="Arial" pitchFamily="34" charset="0"/>
              </a:rPr>
              <a:t>Collaboration with non-state actors and the International Data Community.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65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2375"/>
            <a:ext cx="8229600" cy="757825"/>
          </a:xfrm>
        </p:spPr>
        <p:txBody>
          <a:bodyPr/>
          <a:lstStyle/>
          <a:p>
            <a:pPr algn="l"/>
            <a:r>
              <a:rPr lang="en-US" sz="3200" dirty="0">
                <a:latin typeface="Arial" pitchFamily="34" charset="0"/>
                <a:cs typeface="Arial" pitchFamily="34" charset="0"/>
              </a:rPr>
              <a:t>1.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buFont typeface="Wingdings" pitchFamily="2" charset="2"/>
              <a:buChar char="q"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Tanzania is implementing national development programmes and the SDGs;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Programmes include National Development Vision 2025, FYDP II 2016/17 -2020/21, The EAC agenda 2050, the Africa Agenda 2063 and the SDGs 2030;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Economic statistics is pivotal in evidence based policy formulation and development planning;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Setting of targets and means of achieving is made possible by use of economic statistics; 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q"/>
            </a:pPr>
            <a:endParaRPr lang="en-GB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282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2518"/>
            <a:ext cx="8229600" cy="705119"/>
          </a:xfrm>
        </p:spPr>
        <p:txBody>
          <a:bodyPr/>
          <a:lstStyle/>
          <a:p>
            <a:pPr algn="l"/>
            <a:r>
              <a:rPr lang="en-US" sz="3200" dirty="0">
                <a:latin typeface="Arial" pitchFamily="34" charset="0"/>
                <a:cs typeface="Arial" pitchFamily="34" charset="0"/>
              </a:rPr>
              <a:t>1. Introduction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Moreover, economic Statistics is used for monitoring and evaluations of programmes in a country; 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Wingdings" pitchFamily="2" charset="2"/>
              <a:buChar char="q"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monitoring and evaluation is done to assess the impact of set policies and plans;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Tanzania is implementing the Sustainable Development Goals (</a:t>
            </a:r>
            <a:r>
              <a:rPr lang="en-GB" sz="28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SDGs</a:t>
            </a: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which are cross cutting in all sectors of the economy;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Policy formulation and development planning as part of implementing </a:t>
            </a:r>
            <a:r>
              <a:rPr lang="en-GB" sz="28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SDGs</a:t>
            </a:r>
            <a:r>
              <a:rPr lang="en-GB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needs economic statistics; </a:t>
            </a:r>
          </a:p>
          <a:p>
            <a:pPr marL="285750" indent="-285750">
              <a:buNone/>
            </a:pP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37" y="864296"/>
            <a:ext cx="8229600" cy="735904"/>
          </a:xfrm>
        </p:spPr>
        <p:txBody>
          <a:bodyPr/>
          <a:lstStyle/>
          <a:p>
            <a:pPr algn="l"/>
            <a:r>
              <a:rPr lang="en-US" sz="3200" dirty="0">
                <a:latin typeface="Arial" pitchFamily="34" charset="0"/>
                <a:cs typeface="Arial" pitchFamily="34" charset="0"/>
              </a:rPr>
              <a:t>1. Introduction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 order to assess the implementation of SDGs in Tanzania, a Sustainable Development Data Roadmap Process was introduced;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Sustainable Development Data Roadmap process has taught a lesson on how the available indicators can monitor national programs and track SDGs in Tanzania;</a:t>
            </a:r>
          </a:p>
          <a:p>
            <a:pPr>
              <a:buFont typeface="Wingdings" pitchFamily="2" charset="2"/>
              <a:buChar char="q"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Few indicators are selected out of 36 Tier 1 Economic Indicators list to establish their relevancy with national programs;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78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63" y="864296"/>
            <a:ext cx="8229600" cy="735904"/>
          </a:xfrm>
        </p:spPr>
        <p:txBody>
          <a:bodyPr/>
          <a:lstStyle/>
          <a:p>
            <a:pPr algn="l"/>
            <a:r>
              <a:rPr lang="en-US" sz="3200" dirty="0">
                <a:latin typeface="Arial" pitchFamily="34" charset="0"/>
                <a:cs typeface="Arial" pitchFamily="34" charset="0"/>
              </a:rPr>
              <a:t>2. Demand for economic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5546"/>
            <a:ext cx="8229600" cy="466061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Economic  statistics is key in policy formulation and development planning;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Through economic statistics policy makers and planners use available statistical evidence as the production, consumption and distribution of goods and services is well understood;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Moreover, the level of technology, volume of production, exports and imports in policy formulation and planning need also to be understood; 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20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/>
          <a:lstStyle/>
          <a:p>
            <a:pPr algn="l"/>
            <a:r>
              <a:rPr lang="en-US" sz="3200" dirty="0">
                <a:latin typeface="Arial" pitchFamily="34" charset="0"/>
                <a:cs typeface="Arial" pitchFamily="34" charset="0"/>
              </a:rPr>
              <a:t>2.  Demand for economic statistics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Demand for economic statistics is however not met by the statistical systems due to the following challenges that need addressing: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Existing systems are not harmonized;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Definitional problem;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Unavailability of  indicators, not collected;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Irregular frequency of data collection;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Existence of data in “not easy to use format” </a:t>
            </a:r>
          </a:p>
          <a:p>
            <a:pPr>
              <a:buFont typeface="Wingdings" pitchFamily="2" charset="2"/>
              <a:buChar char="q"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6822"/>
            <a:ext cx="8229600" cy="626301"/>
          </a:xfrm>
        </p:spPr>
        <p:txBody>
          <a:bodyPr/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3. Monitoring Progress and SDGs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Tanzania developed a SDDR in 2016;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Its objective was to bring together all stakeholders to discuss data challenges and find solutions;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The forum identified existing data gaps and proposed for solution to fill in gaps;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Collaborators included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GoT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GB" sz="2800" dirty="0"/>
              <a:t>Global Partnership for Sustainable Development Data, NBS, WB Group, PARIS 21, UNDP, MCC-PEPFAR collaborative and Tanzania Data Lab;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02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1666"/>
            <a:ext cx="8229600" cy="601249"/>
          </a:xfrm>
        </p:spPr>
        <p:txBody>
          <a:bodyPr/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3. Monitoring Progress and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SDGs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Indicators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916"/>
            <a:ext cx="8229600" cy="472324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The focus of the roadmap is effective tracking of SDGs fostering partnership for improvement of data availability, accessibility and use with identified priority areas as: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SDGs and FYDP II data gap assessment;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Developing interactive National SDGs, EAC Vision 2050, Africa Agenda 2063 and FYDP II data visualization portal;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High level engagement for formation of National Coordination mechanism on SDGs agenda;</a:t>
            </a:r>
          </a:p>
          <a:p>
            <a:pPr>
              <a:buFont typeface="Wingdings" pitchFamily="2" charset="2"/>
              <a:buChar char="q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603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140"/>
            <a:ext cx="8229600" cy="663879"/>
          </a:xfrm>
        </p:spPr>
        <p:txBody>
          <a:bodyPr/>
          <a:lstStyle/>
          <a:p>
            <a:pPr algn="l"/>
            <a:r>
              <a:rPr lang="en-US" sz="2800" dirty="0">
                <a:latin typeface="Arial" pitchFamily="34" charset="0"/>
                <a:cs typeface="Arial" pitchFamily="34" charset="0"/>
              </a:rPr>
              <a:t>3. Monitoring Progress and SDGs Indicators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286"/>
            <a:ext cx="8229600" cy="478587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Engagement of stakeholders to support data production and availability at national level where data gaps have been identified;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Create awareness session for high level officials to boost momentum of open data initiative;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Data capacity development (production, analysis and dissemination) in the government for MDAs;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It was revealed that of all indicators required for SDGs monitoring 40 percent are collected through Censuses and surveys while 60 percent are collected through routine data systems. </a:t>
            </a:r>
          </a:p>
        </p:txBody>
      </p:sp>
    </p:spTree>
    <p:extLst>
      <p:ext uri="{BB962C8B-B14F-4D97-AF65-F5344CB8AC3E}">
        <p14:creationId xmlns:p14="http://schemas.microsoft.com/office/powerpoint/2010/main" val="1651146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854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PowerPoint Presentation</vt:lpstr>
      <vt:lpstr>1. Introduction</vt:lpstr>
      <vt:lpstr>1. Introduction</vt:lpstr>
      <vt:lpstr>1. Introduction – cont.</vt:lpstr>
      <vt:lpstr>2. Demand for economic statistics</vt:lpstr>
      <vt:lpstr>2.  Demand for economic statistics</vt:lpstr>
      <vt:lpstr>3. Monitoring Progress and SDGs Indicators</vt:lpstr>
      <vt:lpstr>3. Monitoring Progress and SDGs Indicators</vt:lpstr>
      <vt:lpstr>3. Monitoring Progress and SDGs Indicators</vt:lpstr>
      <vt:lpstr>4. Indicators mainstreamed in the existing system</vt:lpstr>
      <vt:lpstr>4. Indicators mainstreamed in the existing system</vt:lpstr>
      <vt:lpstr>5. Challenges Facing Data Production the Process </vt:lpstr>
      <vt:lpstr>6. Recommendations for production of statistics    </vt:lpstr>
      <vt:lpstr>6. Recommendations for production of statistics </vt:lpstr>
      <vt:lpstr>6. Recommendations for production of statistics </vt:lpstr>
    </vt:vector>
  </TitlesOfParts>
  <Company>vuyokazis@statssa.gov.za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Vuyokazi Sodo</dc:creator>
  <cp:lastModifiedBy>David Boko</cp:lastModifiedBy>
  <cp:revision>33</cp:revision>
  <dcterms:created xsi:type="dcterms:W3CDTF">2018-09-10T12:40:47Z</dcterms:created>
  <dcterms:modified xsi:type="dcterms:W3CDTF">2018-09-28T05:48:23Z</dcterms:modified>
</cp:coreProperties>
</file>